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Arimo" panose="020B0604020202020204" charset="0"/>
      <p:regular r:id="rId24"/>
    </p:embeddedFont>
    <p:embeddedFont>
      <p:font typeface="Calibri" panose="020F0502020204030204" pitchFamily="34" charset="0"/>
      <p:regular r:id="rId25"/>
      <p:bold r:id="rId26"/>
      <p:italic r:id="rId27"/>
      <p:boldItalic r:id="rId28"/>
    </p:embeddedFont>
    <p:embeddedFont>
      <p:font typeface="Halant Medium" panose="020B0604020202020204" charset="0"/>
      <p:regular r:id="rId29"/>
    </p:embeddedFont>
    <p:embeddedFont>
      <p:font typeface="Overpass Light" panose="020B0604020202020204" charset="0"/>
      <p:regular r:id="rId30"/>
    </p:embeddedFont>
    <p:embeddedFont>
      <p:font typeface="Overpass Light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11.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hyperlink" Target="https://www.instagram.com/moglino.sez/" TargetMode="External"/><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hyperlink" Target="https://www.facebook.com/moglinosez" TargetMode="External"/><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hyperlink" Target="https://vk.com/moglino_sez" TargetMode="External"/><Relationship Id="rId4" Type="http://schemas.openxmlformats.org/officeDocument/2006/relationships/image" Target="../media/image50.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54856" y="1615973"/>
            <a:ext cx="5795313" cy="7055054"/>
          </a:xfrm>
          <a:prstGeom prst="rect">
            <a:avLst/>
          </a:prstGeom>
          <a:solidFill>
            <a:srgbClr val="08122B"/>
          </a:solidFill>
        </p:spPr>
      </p:sp>
      <p:sp>
        <p:nvSpPr>
          <p:cNvPr id="3" name="AutoShape 3"/>
          <p:cNvSpPr/>
          <p:nvPr/>
        </p:nvSpPr>
        <p:spPr>
          <a:xfrm>
            <a:off x="1028700" y="9248597"/>
            <a:ext cx="5557633" cy="9703"/>
          </a:xfrm>
          <a:prstGeom prst="rect">
            <a:avLst/>
          </a:prstGeom>
          <a:solidFill>
            <a:srgbClr val="F5F6F4"/>
          </a:solidFill>
        </p:spPr>
      </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350169" y="1644548"/>
            <a:ext cx="10582581" cy="7055054"/>
          </a:xfrm>
          <a:prstGeom prst="rect">
            <a:avLst/>
          </a:prstGeom>
        </p:spPr>
      </p:pic>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39855" y="7038026"/>
            <a:ext cx="2825315" cy="1193695"/>
          </a:xfrm>
          <a:prstGeom prst="rect">
            <a:avLst/>
          </a:prstGeom>
        </p:spPr>
      </p:pic>
      <p:sp>
        <p:nvSpPr>
          <p:cNvPr id="6" name="TextBox 6"/>
          <p:cNvSpPr txBox="1"/>
          <p:nvPr/>
        </p:nvSpPr>
        <p:spPr>
          <a:xfrm>
            <a:off x="2089132" y="1922986"/>
            <a:ext cx="4726762" cy="4013835"/>
          </a:xfrm>
          <a:prstGeom prst="rect">
            <a:avLst/>
          </a:prstGeom>
        </p:spPr>
        <p:txBody>
          <a:bodyPr lIns="0" tIns="0" rIns="0" bIns="0" rtlCol="0" anchor="t">
            <a:spAutoFit/>
          </a:bodyPr>
          <a:lstStyle/>
          <a:p>
            <a:pPr>
              <a:lnSpc>
                <a:spcPts val="5280"/>
              </a:lnSpc>
            </a:pPr>
            <a:r>
              <a:rPr lang="en-US" sz="4800">
                <a:solidFill>
                  <a:srgbClr val="F5F6F4"/>
                </a:solidFill>
                <a:latin typeface="Halant Medium"/>
              </a:rPr>
              <a:t>UNTAPPED RUSSIAN MARKET POTENTIAL WITH </a:t>
            </a:r>
          </a:p>
          <a:p>
            <a:pPr>
              <a:lnSpc>
                <a:spcPts val="5280"/>
              </a:lnSpc>
            </a:pPr>
            <a:r>
              <a:rPr lang="en-US" sz="4800">
                <a:solidFill>
                  <a:srgbClr val="F5F6F4"/>
                </a:solidFill>
                <a:latin typeface="Halant Medium"/>
              </a:rPr>
              <a:t>DIRECT ACCESS TO THE EU</a:t>
            </a:r>
          </a:p>
        </p:txBody>
      </p:sp>
      <p:sp>
        <p:nvSpPr>
          <p:cNvPr id="7" name="TextBox 7"/>
          <p:cNvSpPr txBox="1"/>
          <p:nvPr/>
        </p:nvSpPr>
        <p:spPr>
          <a:xfrm>
            <a:off x="4640321" y="723885"/>
            <a:ext cx="9007359" cy="307879"/>
          </a:xfrm>
          <a:prstGeom prst="rect">
            <a:avLst/>
          </a:prstGeom>
        </p:spPr>
        <p:txBody>
          <a:bodyPr lIns="0" tIns="0" rIns="0" bIns="0" rtlCol="0" anchor="t">
            <a:spAutoFit/>
          </a:bodyPr>
          <a:lstStyle/>
          <a:p>
            <a:pPr algn="ctr">
              <a:lnSpc>
                <a:spcPts val="2240"/>
              </a:lnSpc>
              <a:spcBef>
                <a:spcPct val="0"/>
              </a:spcBef>
            </a:pPr>
            <a:r>
              <a:rPr lang="en-US" sz="1600" spc="80">
                <a:solidFill>
                  <a:srgbClr val="08122B"/>
                </a:solidFill>
                <a:latin typeface="Overpass Light"/>
              </a:rPr>
              <a:t>MOGLINO SEZ  |  PSKOV 2020</a:t>
            </a:r>
          </a:p>
        </p:txBody>
      </p:sp>
      <p:sp>
        <p:nvSpPr>
          <p:cNvPr id="8" name="TextBox 8"/>
          <p:cNvSpPr txBox="1"/>
          <p:nvPr/>
        </p:nvSpPr>
        <p:spPr>
          <a:xfrm>
            <a:off x="4640321" y="9209046"/>
            <a:ext cx="9007359" cy="307879"/>
          </a:xfrm>
          <a:prstGeom prst="rect">
            <a:avLst/>
          </a:prstGeom>
        </p:spPr>
        <p:txBody>
          <a:bodyPr lIns="0" tIns="0" rIns="0" bIns="0" rtlCol="0" anchor="t">
            <a:spAutoFit/>
          </a:bodyPr>
          <a:lstStyle/>
          <a:p>
            <a:pPr algn="ctr">
              <a:lnSpc>
                <a:spcPts val="2240"/>
              </a:lnSpc>
              <a:spcBef>
                <a:spcPct val="0"/>
              </a:spcBef>
            </a:pPr>
            <a:r>
              <a:rPr lang="en-US" sz="1600" spc="80">
                <a:solidFill>
                  <a:srgbClr val="08122B"/>
                </a:solidFill>
                <a:latin typeface="Overpass Light"/>
              </a:rPr>
              <a:t>MOGLINO  |  SPECIAL ECONOMIC ZONE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2243773" y="0"/>
            <a:ext cx="8567635" cy="10287000"/>
          </a:xfrm>
          <a:prstGeom prst="rect">
            <a:avLst/>
          </a:prstGeom>
          <a:solidFill>
            <a:srgbClr val="08122B"/>
          </a:solidFill>
        </p:spPr>
      </p:sp>
      <p:grpSp>
        <p:nvGrpSpPr>
          <p:cNvPr id="3" name="Group 3"/>
          <p:cNvGrpSpPr/>
          <p:nvPr/>
        </p:nvGrpSpPr>
        <p:grpSpPr>
          <a:xfrm>
            <a:off x="3263891" y="719175"/>
            <a:ext cx="6527400" cy="8848650"/>
            <a:chOff x="0" y="0"/>
            <a:chExt cx="8703200" cy="11798200"/>
          </a:xfrm>
        </p:grpSpPr>
        <p:sp>
          <p:nvSpPr>
            <p:cNvPr id="4" name="TextBox 4"/>
            <p:cNvSpPr txBox="1"/>
            <p:nvPr/>
          </p:nvSpPr>
          <p:spPr>
            <a:xfrm>
              <a:off x="0" y="9525"/>
              <a:ext cx="8703200" cy="2582221"/>
            </a:xfrm>
            <a:prstGeom prst="rect">
              <a:avLst/>
            </a:prstGeom>
          </p:spPr>
          <p:txBody>
            <a:bodyPr lIns="0" tIns="0" rIns="0" bIns="0" rtlCol="0" anchor="t">
              <a:spAutoFit/>
            </a:bodyPr>
            <a:lstStyle/>
            <a:p>
              <a:pPr>
                <a:lnSpc>
                  <a:spcPts val="7680"/>
                </a:lnSpc>
              </a:pPr>
              <a:r>
                <a:rPr lang="en-US" sz="6400">
                  <a:solidFill>
                    <a:srgbClr val="F5F6F4"/>
                  </a:solidFill>
                  <a:latin typeface="Halant Medium"/>
                </a:rPr>
                <a:t>Investment Opportunities </a:t>
              </a:r>
            </a:p>
          </p:txBody>
        </p:sp>
        <p:sp>
          <p:nvSpPr>
            <p:cNvPr id="5" name="TextBox 5"/>
            <p:cNvSpPr txBox="1"/>
            <p:nvPr/>
          </p:nvSpPr>
          <p:spPr>
            <a:xfrm>
              <a:off x="0" y="3114059"/>
              <a:ext cx="8703200" cy="8684141"/>
            </a:xfrm>
            <a:prstGeom prst="rect">
              <a:avLst/>
            </a:prstGeom>
          </p:spPr>
          <p:txBody>
            <a:bodyPr lIns="0" tIns="0" rIns="0" bIns="0" rtlCol="0" anchor="t">
              <a:spAutoFit/>
            </a:bodyPr>
            <a:lstStyle/>
            <a:p>
              <a:pPr>
                <a:lnSpc>
                  <a:spcPts val="2849"/>
                </a:lnSpc>
              </a:pPr>
              <a:r>
                <a:rPr lang="en-US" sz="1900" spc="-19">
                  <a:solidFill>
                    <a:srgbClr val="F5F6F4"/>
                  </a:solidFill>
                  <a:latin typeface="Overpass Light"/>
                </a:rPr>
                <a:t>AGRICULTURAL &amp; FOOD PROCESSING</a:t>
              </a:r>
            </a:p>
            <a:p>
              <a:pPr>
                <a:lnSpc>
                  <a:spcPts val="2849"/>
                </a:lnSpc>
              </a:pPr>
              <a:endParaRPr lang="en-US" sz="1900" spc="-19">
                <a:solidFill>
                  <a:srgbClr val="F5F6F4"/>
                </a:solidFill>
                <a:latin typeface="Overpass Light"/>
              </a:endParaRPr>
            </a:p>
            <a:p>
              <a:pPr>
                <a:lnSpc>
                  <a:spcPts val="2849"/>
                </a:lnSpc>
              </a:pPr>
              <a:r>
                <a:rPr lang="en-US" sz="1899" spc="-18">
                  <a:solidFill>
                    <a:srgbClr val="F5F6F4"/>
                  </a:solidFill>
                  <a:latin typeface="Overpass Light"/>
                </a:rPr>
                <a:t>CHEMICAL/BIOCHEMICAL &amp;  PHARMACEUTICALS</a:t>
              </a:r>
            </a:p>
            <a:p>
              <a:pPr>
                <a:lnSpc>
                  <a:spcPts val="2850"/>
                </a:lnSpc>
              </a:pPr>
              <a:endParaRPr lang="en-US" sz="1899" spc="-18">
                <a:solidFill>
                  <a:srgbClr val="F5F6F4"/>
                </a:solidFill>
                <a:latin typeface="Overpass Light"/>
              </a:endParaRPr>
            </a:p>
            <a:p>
              <a:pPr>
                <a:lnSpc>
                  <a:spcPts val="2849"/>
                </a:lnSpc>
              </a:pPr>
              <a:r>
                <a:rPr lang="en-US" sz="1900" spc="-19">
                  <a:solidFill>
                    <a:srgbClr val="F5F6F4"/>
                  </a:solidFill>
                  <a:latin typeface="Overpass Light"/>
                </a:rPr>
                <a:t>AUTOMOTIVE COMPONENTS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TRANSPORT EQUIPMENT INDUSTRY</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MACHINERY &amp; EQUIPMENT MAUFACTURING </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CONSTRUCTION MATERIALS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ELECTICAL &amp; CONSUMER </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LOGISTICS</a:t>
              </a:r>
            </a:p>
            <a:p>
              <a:pPr>
                <a:lnSpc>
                  <a:spcPts val="2849"/>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p:txBody>
        </p:sp>
      </p:grpSp>
      <p:pic>
        <p:nvPicPr>
          <p:cNvPr id="6" name="Picture 6"/>
          <p:cNvPicPr>
            <a:picLocks noChangeAspect="1"/>
          </p:cNvPicPr>
          <p:nvPr/>
        </p:nvPicPr>
        <p:blipFill>
          <a:blip r:embed="rId2"/>
          <a:srcRect/>
          <a:stretch>
            <a:fillRect/>
          </a:stretch>
        </p:blipFill>
        <p:spPr>
          <a:xfrm>
            <a:off x="10403855" y="2631837"/>
            <a:ext cx="7884145" cy="5023327"/>
          </a:xfrm>
          <a:prstGeom prst="rect">
            <a:avLst/>
          </a:prstGeom>
        </p:spPr>
      </p:pic>
      <p:pic>
        <p:nvPicPr>
          <p:cNvPr id="7" name="Picture 7"/>
          <p:cNvPicPr>
            <a:picLocks noChangeAspect="1"/>
          </p:cNvPicPr>
          <p:nvPr/>
        </p:nvPicPr>
        <p:blipFill>
          <a:blip r:embed="rId3"/>
          <a:srcRect l="14480" t="3067" r="46459"/>
          <a:stretch>
            <a:fillRect/>
          </a:stretch>
        </p:blipFill>
        <p:spPr>
          <a:xfrm>
            <a:off x="-916239" y="0"/>
            <a:ext cx="3160012" cy="10724026"/>
          </a:xfrm>
          <a:prstGeom prst="rect">
            <a:avLst/>
          </a:prstGeom>
        </p:spPr>
      </p:pic>
      <p:pic>
        <p:nvPicPr>
          <p:cNvPr id="8" name="Picture 8"/>
          <p:cNvPicPr>
            <a:picLocks noChangeAspect="1"/>
          </p:cNvPicPr>
          <p:nvPr/>
        </p:nvPicPr>
        <p:blipFill>
          <a:blip r:embed="rId4"/>
          <a:srcRect/>
          <a:stretch>
            <a:fillRect/>
          </a:stretch>
        </p:blipFill>
        <p:spPr>
          <a:xfrm>
            <a:off x="16544775" y="8980496"/>
            <a:ext cx="1429049" cy="10341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2243773" y="0"/>
            <a:ext cx="8567635" cy="10287000"/>
          </a:xfrm>
          <a:prstGeom prst="rect">
            <a:avLst/>
          </a:prstGeom>
          <a:solidFill>
            <a:srgbClr val="08122B"/>
          </a:solidFill>
        </p:spPr>
      </p:sp>
      <p:grpSp>
        <p:nvGrpSpPr>
          <p:cNvPr id="3" name="Group 3"/>
          <p:cNvGrpSpPr/>
          <p:nvPr/>
        </p:nvGrpSpPr>
        <p:grpSpPr>
          <a:xfrm>
            <a:off x="3263891" y="719175"/>
            <a:ext cx="6527400" cy="8848650"/>
            <a:chOff x="0" y="0"/>
            <a:chExt cx="8703200" cy="11798200"/>
          </a:xfrm>
        </p:grpSpPr>
        <p:sp>
          <p:nvSpPr>
            <p:cNvPr id="4" name="TextBox 4"/>
            <p:cNvSpPr txBox="1"/>
            <p:nvPr/>
          </p:nvSpPr>
          <p:spPr>
            <a:xfrm>
              <a:off x="0" y="9525"/>
              <a:ext cx="8703200" cy="2582221"/>
            </a:xfrm>
            <a:prstGeom prst="rect">
              <a:avLst/>
            </a:prstGeom>
          </p:spPr>
          <p:txBody>
            <a:bodyPr lIns="0" tIns="0" rIns="0" bIns="0" rtlCol="0" anchor="t">
              <a:spAutoFit/>
            </a:bodyPr>
            <a:lstStyle/>
            <a:p>
              <a:pPr>
                <a:lnSpc>
                  <a:spcPts val="7680"/>
                </a:lnSpc>
              </a:pPr>
              <a:r>
                <a:rPr lang="en-US" sz="6400">
                  <a:solidFill>
                    <a:srgbClr val="F5F6F4"/>
                  </a:solidFill>
                  <a:latin typeface="Halant Medium"/>
                </a:rPr>
                <a:t>Investment Opportunities </a:t>
              </a:r>
            </a:p>
          </p:txBody>
        </p:sp>
        <p:sp>
          <p:nvSpPr>
            <p:cNvPr id="5" name="TextBox 5"/>
            <p:cNvSpPr txBox="1"/>
            <p:nvPr/>
          </p:nvSpPr>
          <p:spPr>
            <a:xfrm>
              <a:off x="0" y="3114059"/>
              <a:ext cx="8703200" cy="8684141"/>
            </a:xfrm>
            <a:prstGeom prst="rect">
              <a:avLst/>
            </a:prstGeom>
          </p:spPr>
          <p:txBody>
            <a:bodyPr lIns="0" tIns="0" rIns="0" bIns="0" rtlCol="0" anchor="t">
              <a:spAutoFit/>
            </a:bodyPr>
            <a:lstStyle/>
            <a:p>
              <a:pPr>
                <a:lnSpc>
                  <a:spcPts val="2849"/>
                </a:lnSpc>
              </a:pPr>
              <a:r>
                <a:rPr lang="en-US" sz="1900" spc="-19">
                  <a:solidFill>
                    <a:srgbClr val="F5F6F4"/>
                  </a:solidFill>
                  <a:latin typeface="Overpass Light"/>
                </a:rPr>
                <a:t>AGRICULTURAL &amp; FOOD PROCESSING</a:t>
              </a:r>
            </a:p>
            <a:p>
              <a:pPr>
                <a:lnSpc>
                  <a:spcPts val="2849"/>
                </a:lnSpc>
              </a:pPr>
              <a:endParaRPr lang="en-US" sz="1900" spc="-19">
                <a:solidFill>
                  <a:srgbClr val="F5F6F4"/>
                </a:solidFill>
                <a:latin typeface="Overpass Light"/>
              </a:endParaRPr>
            </a:p>
            <a:p>
              <a:pPr>
                <a:lnSpc>
                  <a:spcPts val="2849"/>
                </a:lnSpc>
              </a:pPr>
              <a:r>
                <a:rPr lang="en-US" sz="1899" spc="-18">
                  <a:solidFill>
                    <a:srgbClr val="F5F6F4"/>
                  </a:solidFill>
                  <a:latin typeface="Overpass Light"/>
                </a:rPr>
                <a:t>CHEMICAL/BIOCHEMICAL &amp;  PHARMACEUTICALS</a:t>
              </a:r>
            </a:p>
            <a:p>
              <a:pPr>
                <a:lnSpc>
                  <a:spcPts val="2850"/>
                </a:lnSpc>
              </a:pPr>
              <a:endParaRPr lang="en-US" sz="1899" spc="-18">
                <a:solidFill>
                  <a:srgbClr val="F5F6F4"/>
                </a:solidFill>
                <a:latin typeface="Overpass Light"/>
              </a:endParaRPr>
            </a:p>
            <a:p>
              <a:pPr>
                <a:lnSpc>
                  <a:spcPts val="2849"/>
                </a:lnSpc>
              </a:pPr>
              <a:r>
                <a:rPr lang="en-US" sz="1900" spc="-19">
                  <a:solidFill>
                    <a:srgbClr val="F5F6F4"/>
                  </a:solidFill>
                  <a:latin typeface="Overpass Light"/>
                </a:rPr>
                <a:t>AUTOMOTIVE COMPONENTS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TRANSPORT EQUIPMENT INDUSTRY</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MACHINERY &amp; EQUIPMENT MAUFACTURING </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CONSTRUCTION MATERIALS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ELECTICAL &amp; CONSUMER </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LOGISTICS</a:t>
              </a:r>
            </a:p>
            <a:p>
              <a:pPr>
                <a:lnSpc>
                  <a:spcPts val="2849"/>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p:txBody>
        </p:sp>
      </p:grpSp>
      <p:pic>
        <p:nvPicPr>
          <p:cNvPr id="6" name="Picture 6"/>
          <p:cNvPicPr>
            <a:picLocks noChangeAspect="1"/>
          </p:cNvPicPr>
          <p:nvPr/>
        </p:nvPicPr>
        <p:blipFill>
          <a:blip r:embed="rId2"/>
          <a:srcRect/>
          <a:stretch>
            <a:fillRect/>
          </a:stretch>
        </p:blipFill>
        <p:spPr>
          <a:xfrm>
            <a:off x="9886568" y="3128364"/>
            <a:ext cx="8401432" cy="4728806"/>
          </a:xfrm>
          <a:prstGeom prst="rect">
            <a:avLst/>
          </a:prstGeom>
        </p:spPr>
      </p:pic>
      <p:pic>
        <p:nvPicPr>
          <p:cNvPr id="7" name="Picture 7"/>
          <p:cNvPicPr>
            <a:picLocks noChangeAspect="1"/>
          </p:cNvPicPr>
          <p:nvPr/>
        </p:nvPicPr>
        <p:blipFill>
          <a:blip r:embed="rId3"/>
          <a:srcRect/>
          <a:stretch>
            <a:fillRect/>
          </a:stretch>
        </p:blipFill>
        <p:spPr>
          <a:xfrm>
            <a:off x="-15980008" y="29614"/>
            <a:ext cx="18223782" cy="10257386"/>
          </a:xfrm>
          <a:prstGeom prst="rect">
            <a:avLst/>
          </a:prstGeom>
        </p:spPr>
      </p:pic>
      <p:pic>
        <p:nvPicPr>
          <p:cNvPr id="8" name="Picture 8"/>
          <p:cNvPicPr>
            <a:picLocks noChangeAspect="1"/>
          </p:cNvPicPr>
          <p:nvPr/>
        </p:nvPicPr>
        <p:blipFill>
          <a:blip r:embed="rId4"/>
          <a:srcRect/>
          <a:stretch>
            <a:fillRect/>
          </a:stretch>
        </p:blipFill>
        <p:spPr>
          <a:xfrm>
            <a:off x="16544775" y="8980496"/>
            <a:ext cx="1429049" cy="10341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2243773" y="0"/>
            <a:ext cx="8567635" cy="10287000"/>
          </a:xfrm>
          <a:prstGeom prst="rect">
            <a:avLst/>
          </a:prstGeom>
          <a:solidFill>
            <a:srgbClr val="08122B"/>
          </a:solidFill>
        </p:spPr>
      </p:sp>
      <p:pic>
        <p:nvPicPr>
          <p:cNvPr id="3" name="Picture 3"/>
          <p:cNvPicPr>
            <a:picLocks noChangeAspect="1"/>
          </p:cNvPicPr>
          <p:nvPr/>
        </p:nvPicPr>
        <p:blipFill>
          <a:blip r:embed="rId2"/>
          <a:srcRect t="8518" r="11486" b="9076"/>
          <a:stretch>
            <a:fillRect/>
          </a:stretch>
        </p:blipFill>
        <p:spPr>
          <a:xfrm>
            <a:off x="-9365423" y="-520918"/>
            <a:ext cx="11609196" cy="10807918"/>
          </a:xfrm>
          <a:prstGeom prst="rect">
            <a:avLst/>
          </a:prstGeom>
        </p:spPr>
      </p:pic>
      <p:grpSp>
        <p:nvGrpSpPr>
          <p:cNvPr id="4" name="Group 4"/>
          <p:cNvGrpSpPr/>
          <p:nvPr/>
        </p:nvGrpSpPr>
        <p:grpSpPr>
          <a:xfrm>
            <a:off x="3263891" y="719175"/>
            <a:ext cx="6527400" cy="8848650"/>
            <a:chOff x="0" y="0"/>
            <a:chExt cx="8703200" cy="11798200"/>
          </a:xfrm>
        </p:grpSpPr>
        <p:sp>
          <p:nvSpPr>
            <p:cNvPr id="5" name="TextBox 5"/>
            <p:cNvSpPr txBox="1"/>
            <p:nvPr/>
          </p:nvSpPr>
          <p:spPr>
            <a:xfrm>
              <a:off x="0" y="9525"/>
              <a:ext cx="8703200" cy="2582221"/>
            </a:xfrm>
            <a:prstGeom prst="rect">
              <a:avLst/>
            </a:prstGeom>
          </p:spPr>
          <p:txBody>
            <a:bodyPr lIns="0" tIns="0" rIns="0" bIns="0" rtlCol="0" anchor="t">
              <a:spAutoFit/>
            </a:bodyPr>
            <a:lstStyle/>
            <a:p>
              <a:pPr>
                <a:lnSpc>
                  <a:spcPts val="7680"/>
                </a:lnSpc>
              </a:pPr>
              <a:r>
                <a:rPr lang="en-US" sz="6400">
                  <a:solidFill>
                    <a:srgbClr val="F5F6F4"/>
                  </a:solidFill>
                  <a:latin typeface="Halant Medium"/>
                </a:rPr>
                <a:t>Investment Opportunities </a:t>
              </a:r>
            </a:p>
          </p:txBody>
        </p:sp>
        <p:sp>
          <p:nvSpPr>
            <p:cNvPr id="6" name="TextBox 6"/>
            <p:cNvSpPr txBox="1"/>
            <p:nvPr/>
          </p:nvSpPr>
          <p:spPr>
            <a:xfrm>
              <a:off x="0" y="3114059"/>
              <a:ext cx="8703200" cy="8684141"/>
            </a:xfrm>
            <a:prstGeom prst="rect">
              <a:avLst/>
            </a:prstGeom>
          </p:spPr>
          <p:txBody>
            <a:bodyPr lIns="0" tIns="0" rIns="0" bIns="0" rtlCol="0" anchor="t">
              <a:spAutoFit/>
            </a:bodyPr>
            <a:lstStyle/>
            <a:p>
              <a:pPr>
                <a:lnSpc>
                  <a:spcPts val="2849"/>
                </a:lnSpc>
              </a:pPr>
              <a:r>
                <a:rPr lang="en-US" sz="1900" spc="-19">
                  <a:solidFill>
                    <a:srgbClr val="F5F6F4"/>
                  </a:solidFill>
                  <a:latin typeface="Overpass Light"/>
                </a:rPr>
                <a:t>AGRICULTURAL &amp; FOOD PROCESSING</a:t>
              </a:r>
            </a:p>
            <a:p>
              <a:pPr>
                <a:lnSpc>
                  <a:spcPts val="2849"/>
                </a:lnSpc>
              </a:pPr>
              <a:endParaRPr lang="en-US" sz="1900" spc="-19">
                <a:solidFill>
                  <a:srgbClr val="F5F6F4"/>
                </a:solidFill>
                <a:latin typeface="Overpass Light"/>
              </a:endParaRPr>
            </a:p>
            <a:p>
              <a:pPr>
                <a:lnSpc>
                  <a:spcPts val="2849"/>
                </a:lnSpc>
              </a:pPr>
              <a:r>
                <a:rPr lang="en-US" sz="1899" spc="-18">
                  <a:solidFill>
                    <a:srgbClr val="F5F6F4"/>
                  </a:solidFill>
                  <a:latin typeface="Overpass Light"/>
                </a:rPr>
                <a:t>CHEMICAL/BIOCHEMICAL &amp;  PHARMACEUTICALS</a:t>
              </a:r>
            </a:p>
            <a:p>
              <a:pPr>
                <a:lnSpc>
                  <a:spcPts val="2850"/>
                </a:lnSpc>
              </a:pPr>
              <a:endParaRPr lang="en-US" sz="1899" spc="-18">
                <a:solidFill>
                  <a:srgbClr val="F5F6F4"/>
                </a:solidFill>
                <a:latin typeface="Overpass Light"/>
              </a:endParaRPr>
            </a:p>
            <a:p>
              <a:pPr>
                <a:lnSpc>
                  <a:spcPts val="2849"/>
                </a:lnSpc>
              </a:pPr>
              <a:r>
                <a:rPr lang="en-US" sz="1900" spc="-19">
                  <a:solidFill>
                    <a:srgbClr val="F5F6F4"/>
                  </a:solidFill>
                  <a:latin typeface="Overpass Light"/>
                </a:rPr>
                <a:t>AUTOMOTIVE COMPONENTS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TRANSPORT EQUIPMENT INDUSTRY</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MACHINERY &amp; EQUIPMENT MAUFACTURING </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CONSTRUCTION MATERIALS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ELECTICAL &amp; CONSUMER </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LOGISTICS</a:t>
              </a:r>
            </a:p>
            <a:p>
              <a:pPr>
                <a:lnSpc>
                  <a:spcPts val="2849"/>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p:txBody>
        </p:sp>
      </p:grpSp>
      <p:pic>
        <p:nvPicPr>
          <p:cNvPr id="7" name="Picture 7"/>
          <p:cNvPicPr>
            <a:picLocks noChangeAspect="1"/>
          </p:cNvPicPr>
          <p:nvPr/>
        </p:nvPicPr>
        <p:blipFill>
          <a:blip r:embed="rId2"/>
          <a:srcRect/>
          <a:stretch>
            <a:fillRect/>
          </a:stretch>
        </p:blipFill>
        <p:spPr>
          <a:xfrm>
            <a:off x="10335763" y="906923"/>
            <a:ext cx="7952237" cy="7952237"/>
          </a:xfrm>
          <a:prstGeom prst="rect">
            <a:avLst/>
          </a:prstGeom>
        </p:spPr>
      </p:pic>
      <p:pic>
        <p:nvPicPr>
          <p:cNvPr id="8" name="Picture 8"/>
          <p:cNvPicPr>
            <a:picLocks noChangeAspect="1"/>
          </p:cNvPicPr>
          <p:nvPr/>
        </p:nvPicPr>
        <p:blipFill>
          <a:blip r:embed="rId3"/>
          <a:srcRect/>
          <a:stretch>
            <a:fillRect/>
          </a:stretch>
        </p:blipFill>
        <p:spPr>
          <a:xfrm>
            <a:off x="16544775" y="8980496"/>
            <a:ext cx="1429049" cy="10341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2243773" y="0"/>
            <a:ext cx="8567635" cy="10287000"/>
          </a:xfrm>
          <a:prstGeom prst="rect">
            <a:avLst/>
          </a:prstGeom>
          <a:solidFill>
            <a:srgbClr val="08122B"/>
          </a:solidFill>
        </p:spPr>
      </p:sp>
      <p:grpSp>
        <p:nvGrpSpPr>
          <p:cNvPr id="3" name="Group 3"/>
          <p:cNvGrpSpPr/>
          <p:nvPr/>
        </p:nvGrpSpPr>
        <p:grpSpPr>
          <a:xfrm>
            <a:off x="3263891" y="719175"/>
            <a:ext cx="6527400" cy="8848650"/>
            <a:chOff x="0" y="0"/>
            <a:chExt cx="8703200" cy="11798200"/>
          </a:xfrm>
        </p:grpSpPr>
        <p:sp>
          <p:nvSpPr>
            <p:cNvPr id="4" name="TextBox 4"/>
            <p:cNvSpPr txBox="1"/>
            <p:nvPr/>
          </p:nvSpPr>
          <p:spPr>
            <a:xfrm>
              <a:off x="0" y="9525"/>
              <a:ext cx="8703200" cy="2582221"/>
            </a:xfrm>
            <a:prstGeom prst="rect">
              <a:avLst/>
            </a:prstGeom>
          </p:spPr>
          <p:txBody>
            <a:bodyPr lIns="0" tIns="0" rIns="0" bIns="0" rtlCol="0" anchor="t">
              <a:spAutoFit/>
            </a:bodyPr>
            <a:lstStyle/>
            <a:p>
              <a:pPr>
                <a:lnSpc>
                  <a:spcPts val="7680"/>
                </a:lnSpc>
              </a:pPr>
              <a:r>
                <a:rPr lang="en-US" sz="6400">
                  <a:solidFill>
                    <a:srgbClr val="F5F6F4"/>
                  </a:solidFill>
                  <a:latin typeface="Halant Medium"/>
                </a:rPr>
                <a:t>Investment Opportunities </a:t>
              </a:r>
            </a:p>
          </p:txBody>
        </p:sp>
        <p:sp>
          <p:nvSpPr>
            <p:cNvPr id="5" name="TextBox 5"/>
            <p:cNvSpPr txBox="1"/>
            <p:nvPr/>
          </p:nvSpPr>
          <p:spPr>
            <a:xfrm>
              <a:off x="0" y="3114059"/>
              <a:ext cx="8703200" cy="8684141"/>
            </a:xfrm>
            <a:prstGeom prst="rect">
              <a:avLst/>
            </a:prstGeom>
          </p:spPr>
          <p:txBody>
            <a:bodyPr lIns="0" tIns="0" rIns="0" bIns="0" rtlCol="0" anchor="t">
              <a:spAutoFit/>
            </a:bodyPr>
            <a:lstStyle/>
            <a:p>
              <a:pPr>
                <a:lnSpc>
                  <a:spcPts val="2849"/>
                </a:lnSpc>
              </a:pPr>
              <a:r>
                <a:rPr lang="en-US" sz="1900" spc="-19">
                  <a:solidFill>
                    <a:srgbClr val="F5F6F4"/>
                  </a:solidFill>
                  <a:latin typeface="Overpass Light"/>
                </a:rPr>
                <a:t>AGRICULTURAL &amp; FOOD PROCESSING</a:t>
              </a:r>
            </a:p>
            <a:p>
              <a:pPr>
                <a:lnSpc>
                  <a:spcPts val="2849"/>
                </a:lnSpc>
              </a:pPr>
              <a:endParaRPr lang="en-US" sz="1900" spc="-19">
                <a:solidFill>
                  <a:srgbClr val="F5F6F4"/>
                </a:solidFill>
                <a:latin typeface="Overpass Light"/>
              </a:endParaRPr>
            </a:p>
            <a:p>
              <a:pPr>
                <a:lnSpc>
                  <a:spcPts val="2849"/>
                </a:lnSpc>
              </a:pPr>
              <a:r>
                <a:rPr lang="en-US" sz="1899" spc="-18">
                  <a:solidFill>
                    <a:srgbClr val="F5F6F4"/>
                  </a:solidFill>
                  <a:latin typeface="Overpass Light"/>
                </a:rPr>
                <a:t>CHEMICAL/BIOCHEMICAL &amp;  PHARMACEUTICALS</a:t>
              </a:r>
            </a:p>
            <a:p>
              <a:pPr>
                <a:lnSpc>
                  <a:spcPts val="2850"/>
                </a:lnSpc>
              </a:pPr>
              <a:endParaRPr lang="en-US" sz="1899" spc="-18">
                <a:solidFill>
                  <a:srgbClr val="F5F6F4"/>
                </a:solidFill>
                <a:latin typeface="Overpass Light"/>
              </a:endParaRPr>
            </a:p>
            <a:p>
              <a:pPr>
                <a:lnSpc>
                  <a:spcPts val="2849"/>
                </a:lnSpc>
              </a:pPr>
              <a:r>
                <a:rPr lang="en-US" sz="1900" spc="-19">
                  <a:solidFill>
                    <a:srgbClr val="F5F6F4"/>
                  </a:solidFill>
                  <a:latin typeface="Overpass Light"/>
                </a:rPr>
                <a:t>AUTOMOTIVE COMPONENTS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TRANSPORT EQUIPMENT INDUSTRY</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MACHINERY &amp; EQUIPMENT MAUFACTURING </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CONSTRUCTION MATERIALS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ELECTICAL &amp; CONSUMER </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LOGISTICS</a:t>
              </a:r>
            </a:p>
            <a:p>
              <a:pPr>
                <a:lnSpc>
                  <a:spcPts val="2849"/>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p:txBody>
        </p:sp>
      </p:grpSp>
      <p:pic>
        <p:nvPicPr>
          <p:cNvPr id="6" name="Picture 6"/>
          <p:cNvPicPr>
            <a:picLocks noChangeAspect="1"/>
          </p:cNvPicPr>
          <p:nvPr/>
        </p:nvPicPr>
        <p:blipFill>
          <a:blip r:embed="rId2"/>
          <a:srcRect/>
          <a:stretch>
            <a:fillRect/>
          </a:stretch>
        </p:blipFill>
        <p:spPr>
          <a:xfrm>
            <a:off x="-15980008" y="29614"/>
            <a:ext cx="18223782" cy="10257386"/>
          </a:xfrm>
          <a:prstGeom prst="rect">
            <a:avLst/>
          </a:prstGeom>
        </p:spPr>
      </p:pic>
      <p:pic>
        <p:nvPicPr>
          <p:cNvPr id="7" name="Picture 7"/>
          <p:cNvPicPr>
            <a:picLocks noChangeAspect="1"/>
          </p:cNvPicPr>
          <p:nvPr/>
        </p:nvPicPr>
        <p:blipFill>
          <a:blip r:embed="rId3"/>
          <a:srcRect/>
          <a:stretch>
            <a:fillRect/>
          </a:stretch>
        </p:blipFill>
        <p:spPr>
          <a:xfrm>
            <a:off x="-16545957" y="29614"/>
            <a:ext cx="18789730" cy="10522249"/>
          </a:xfrm>
          <a:prstGeom prst="rect">
            <a:avLst/>
          </a:prstGeom>
        </p:spPr>
      </p:pic>
      <p:pic>
        <p:nvPicPr>
          <p:cNvPr id="8"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544430" y="2871835"/>
            <a:ext cx="8743570" cy="5825403"/>
          </a:xfrm>
          <a:prstGeom prst="rect">
            <a:avLst/>
          </a:prstGeom>
        </p:spPr>
      </p:pic>
      <p:pic>
        <p:nvPicPr>
          <p:cNvPr id="9" name="Picture 9"/>
          <p:cNvPicPr>
            <a:picLocks noChangeAspect="1"/>
          </p:cNvPicPr>
          <p:nvPr/>
        </p:nvPicPr>
        <p:blipFill>
          <a:blip r:embed="rId5"/>
          <a:srcRect/>
          <a:stretch>
            <a:fillRect/>
          </a:stretch>
        </p:blipFill>
        <p:spPr>
          <a:xfrm>
            <a:off x="16544775" y="8980496"/>
            <a:ext cx="1429049" cy="10341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2243773" y="0"/>
            <a:ext cx="8567635" cy="10287000"/>
          </a:xfrm>
          <a:prstGeom prst="rect">
            <a:avLst/>
          </a:prstGeom>
          <a:solidFill>
            <a:srgbClr val="08122B"/>
          </a:solidFill>
        </p:spPr>
      </p:sp>
      <p:grpSp>
        <p:nvGrpSpPr>
          <p:cNvPr id="3" name="Group 3"/>
          <p:cNvGrpSpPr/>
          <p:nvPr/>
        </p:nvGrpSpPr>
        <p:grpSpPr>
          <a:xfrm>
            <a:off x="3263891" y="719175"/>
            <a:ext cx="6527400" cy="8848650"/>
            <a:chOff x="0" y="0"/>
            <a:chExt cx="8703200" cy="11798200"/>
          </a:xfrm>
        </p:grpSpPr>
        <p:sp>
          <p:nvSpPr>
            <p:cNvPr id="4" name="TextBox 4"/>
            <p:cNvSpPr txBox="1"/>
            <p:nvPr/>
          </p:nvSpPr>
          <p:spPr>
            <a:xfrm>
              <a:off x="0" y="9525"/>
              <a:ext cx="8703200" cy="2582221"/>
            </a:xfrm>
            <a:prstGeom prst="rect">
              <a:avLst/>
            </a:prstGeom>
          </p:spPr>
          <p:txBody>
            <a:bodyPr lIns="0" tIns="0" rIns="0" bIns="0" rtlCol="0" anchor="t">
              <a:spAutoFit/>
            </a:bodyPr>
            <a:lstStyle/>
            <a:p>
              <a:pPr>
                <a:lnSpc>
                  <a:spcPts val="7680"/>
                </a:lnSpc>
              </a:pPr>
              <a:r>
                <a:rPr lang="en-US" sz="6400">
                  <a:solidFill>
                    <a:srgbClr val="F5F6F4"/>
                  </a:solidFill>
                  <a:latin typeface="Halant Medium"/>
                </a:rPr>
                <a:t>Investment Opportunities </a:t>
              </a:r>
            </a:p>
          </p:txBody>
        </p:sp>
        <p:sp>
          <p:nvSpPr>
            <p:cNvPr id="5" name="TextBox 5"/>
            <p:cNvSpPr txBox="1"/>
            <p:nvPr/>
          </p:nvSpPr>
          <p:spPr>
            <a:xfrm>
              <a:off x="0" y="3114059"/>
              <a:ext cx="8703200" cy="8684141"/>
            </a:xfrm>
            <a:prstGeom prst="rect">
              <a:avLst/>
            </a:prstGeom>
          </p:spPr>
          <p:txBody>
            <a:bodyPr lIns="0" tIns="0" rIns="0" bIns="0" rtlCol="0" anchor="t">
              <a:spAutoFit/>
            </a:bodyPr>
            <a:lstStyle/>
            <a:p>
              <a:pPr>
                <a:lnSpc>
                  <a:spcPts val="2849"/>
                </a:lnSpc>
              </a:pPr>
              <a:r>
                <a:rPr lang="en-US" sz="1900" spc="-19">
                  <a:solidFill>
                    <a:srgbClr val="F5F6F4"/>
                  </a:solidFill>
                  <a:latin typeface="Overpass Light"/>
                </a:rPr>
                <a:t>AGRICULTURAL &amp; FOOD PROCESSING</a:t>
              </a:r>
            </a:p>
            <a:p>
              <a:pPr>
                <a:lnSpc>
                  <a:spcPts val="2849"/>
                </a:lnSpc>
              </a:pPr>
              <a:endParaRPr lang="en-US" sz="1900" spc="-19">
                <a:solidFill>
                  <a:srgbClr val="F5F6F4"/>
                </a:solidFill>
                <a:latin typeface="Overpass Light"/>
              </a:endParaRPr>
            </a:p>
            <a:p>
              <a:pPr>
                <a:lnSpc>
                  <a:spcPts val="2849"/>
                </a:lnSpc>
              </a:pPr>
              <a:r>
                <a:rPr lang="en-US" sz="1899" spc="-18">
                  <a:solidFill>
                    <a:srgbClr val="F5F6F4"/>
                  </a:solidFill>
                  <a:latin typeface="Overpass Light"/>
                </a:rPr>
                <a:t>CHEMICAL/BIOCHEMICAL &amp;  PHARMACEUTICALS</a:t>
              </a:r>
            </a:p>
            <a:p>
              <a:pPr>
                <a:lnSpc>
                  <a:spcPts val="2850"/>
                </a:lnSpc>
              </a:pPr>
              <a:endParaRPr lang="en-US" sz="1899" spc="-18">
                <a:solidFill>
                  <a:srgbClr val="F5F6F4"/>
                </a:solidFill>
                <a:latin typeface="Overpass Light"/>
              </a:endParaRPr>
            </a:p>
            <a:p>
              <a:pPr>
                <a:lnSpc>
                  <a:spcPts val="2849"/>
                </a:lnSpc>
              </a:pPr>
              <a:r>
                <a:rPr lang="en-US" sz="1900" spc="-19">
                  <a:solidFill>
                    <a:srgbClr val="F5F6F4"/>
                  </a:solidFill>
                  <a:latin typeface="Overpass Light"/>
                </a:rPr>
                <a:t>AUTOMOTIVE COMPONENTS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TRANSPORT EQUIPMENT INDUSTRY</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MACHINERY &amp; EQUIPMENT MAUFACTURING </a:t>
              </a:r>
            </a:p>
            <a:p>
              <a:pPr>
                <a:lnSpc>
                  <a:spcPts val="2849"/>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CONSTRUCTION MATERIALS</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ELECTICAL &amp; CONSUMER </a:t>
              </a:r>
            </a:p>
            <a:p>
              <a:pPr>
                <a:lnSpc>
                  <a:spcPts val="2850"/>
                </a:lnSpc>
              </a:pPr>
              <a:endParaRPr lang="en-US" sz="1900" spc="-19">
                <a:solidFill>
                  <a:srgbClr val="F5F6F4"/>
                </a:solidFill>
                <a:latin typeface="Overpass Light"/>
              </a:endParaRPr>
            </a:p>
            <a:p>
              <a:pPr>
                <a:lnSpc>
                  <a:spcPts val="2849"/>
                </a:lnSpc>
              </a:pPr>
              <a:r>
                <a:rPr lang="en-US" sz="1900" spc="-19">
                  <a:solidFill>
                    <a:srgbClr val="F5F6F4"/>
                  </a:solidFill>
                  <a:latin typeface="Overpass Light"/>
                </a:rPr>
                <a:t>LOGISTICS</a:t>
              </a:r>
            </a:p>
            <a:p>
              <a:pPr>
                <a:lnSpc>
                  <a:spcPts val="2849"/>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a:p>
              <a:pPr>
                <a:lnSpc>
                  <a:spcPts val="2850"/>
                </a:lnSpc>
              </a:pPr>
              <a:endParaRPr lang="en-US" sz="1900" spc="-19">
                <a:solidFill>
                  <a:srgbClr val="F5F6F4"/>
                </a:solidFill>
                <a:latin typeface="Overpass Light"/>
              </a:endParaRPr>
            </a:p>
          </p:txBody>
        </p:sp>
      </p:grpSp>
      <p:pic>
        <p:nvPicPr>
          <p:cNvPr id="6" name="Picture 6"/>
          <p:cNvPicPr>
            <a:picLocks noChangeAspect="1"/>
          </p:cNvPicPr>
          <p:nvPr/>
        </p:nvPicPr>
        <p:blipFill>
          <a:blip r:embed="rId2"/>
          <a:srcRect/>
          <a:stretch>
            <a:fillRect/>
          </a:stretch>
        </p:blipFill>
        <p:spPr>
          <a:xfrm>
            <a:off x="9558137" y="3100133"/>
            <a:ext cx="8729863" cy="5541296"/>
          </a:xfrm>
          <a:prstGeom prst="rect">
            <a:avLst/>
          </a:prstGeom>
        </p:spPr>
      </p:pic>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r="78250"/>
          <a:stretch>
            <a:fillRect/>
          </a:stretch>
        </p:blipFill>
        <p:spPr>
          <a:xfrm>
            <a:off x="0" y="0"/>
            <a:ext cx="2237330" cy="10287000"/>
          </a:xfrm>
          <a:prstGeom prst="rect">
            <a:avLst/>
          </a:prstGeom>
        </p:spPr>
      </p:pic>
      <p:pic>
        <p:nvPicPr>
          <p:cNvPr id="8" name="Picture 8"/>
          <p:cNvPicPr>
            <a:picLocks noChangeAspect="1"/>
          </p:cNvPicPr>
          <p:nvPr/>
        </p:nvPicPr>
        <p:blipFill>
          <a:blip r:embed="rId4"/>
          <a:srcRect/>
          <a:stretch>
            <a:fillRect/>
          </a:stretch>
        </p:blipFill>
        <p:spPr>
          <a:xfrm>
            <a:off x="16544775" y="8980496"/>
            <a:ext cx="1429049" cy="10341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9454177" y="0"/>
            <a:ext cx="8833823" cy="10287000"/>
          </a:xfrm>
          <a:prstGeom prst="rect">
            <a:avLst/>
          </a:prstGeom>
          <a:solidFill>
            <a:srgbClr val="F5F6F4"/>
          </a:solidFill>
        </p:spPr>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026221" y="2373544"/>
            <a:ext cx="7689735" cy="6026830"/>
          </a:xfrm>
          <a:prstGeom prst="rect">
            <a:avLst/>
          </a:prstGeom>
        </p:spPr>
      </p:pic>
      <p:pic>
        <p:nvPicPr>
          <p:cNvPr id="4" name="Picture 4"/>
          <p:cNvPicPr>
            <a:picLocks noChangeAspect="1"/>
          </p:cNvPicPr>
          <p:nvPr/>
        </p:nvPicPr>
        <p:blipFill>
          <a:blip r:embed="rId3"/>
          <a:srcRect/>
          <a:stretch>
            <a:fillRect/>
          </a:stretch>
        </p:blipFill>
        <p:spPr>
          <a:xfrm>
            <a:off x="16544775" y="8980496"/>
            <a:ext cx="1429049" cy="1034180"/>
          </a:xfrm>
          <a:prstGeom prst="rect">
            <a:avLst/>
          </a:prstGeom>
        </p:spPr>
      </p:pic>
      <p:grpSp>
        <p:nvGrpSpPr>
          <p:cNvPr id="5" name="Group 5"/>
          <p:cNvGrpSpPr/>
          <p:nvPr/>
        </p:nvGrpSpPr>
        <p:grpSpPr>
          <a:xfrm>
            <a:off x="1028700" y="1019501"/>
            <a:ext cx="6527400" cy="8734916"/>
            <a:chOff x="0" y="0"/>
            <a:chExt cx="8703200" cy="11646554"/>
          </a:xfrm>
        </p:grpSpPr>
        <p:sp>
          <p:nvSpPr>
            <p:cNvPr id="6" name="TextBox 6"/>
            <p:cNvSpPr txBox="1"/>
            <p:nvPr/>
          </p:nvSpPr>
          <p:spPr>
            <a:xfrm>
              <a:off x="0" y="9525"/>
              <a:ext cx="8703200" cy="2582221"/>
            </a:xfrm>
            <a:prstGeom prst="rect">
              <a:avLst/>
            </a:prstGeom>
          </p:spPr>
          <p:txBody>
            <a:bodyPr lIns="0" tIns="0" rIns="0" bIns="0" rtlCol="0" anchor="t">
              <a:spAutoFit/>
            </a:bodyPr>
            <a:lstStyle/>
            <a:p>
              <a:pPr>
                <a:lnSpc>
                  <a:spcPts val="7680"/>
                </a:lnSpc>
              </a:pPr>
              <a:r>
                <a:rPr lang="en-US" sz="6400">
                  <a:solidFill>
                    <a:srgbClr val="F5F6F4"/>
                  </a:solidFill>
                  <a:latin typeface="Halant Medium"/>
                </a:rPr>
                <a:t>Free land plots</a:t>
              </a:r>
            </a:p>
            <a:p>
              <a:pPr>
                <a:lnSpc>
                  <a:spcPts val="7680"/>
                </a:lnSpc>
              </a:pPr>
              <a:r>
                <a:rPr lang="en-US" sz="6400">
                  <a:solidFill>
                    <a:srgbClr val="F5F6F4"/>
                  </a:solidFill>
                  <a:latin typeface="Halant Medium"/>
                </a:rPr>
                <a:t>Phase 1 complete </a:t>
              </a:r>
            </a:p>
          </p:txBody>
        </p:sp>
        <p:sp>
          <p:nvSpPr>
            <p:cNvPr id="7" name="TextBox 7"/>
            <p:cNvSpPr txBox="1"/>
            <p:nvPr/>
          </p:nvSpPr>
          <p:spPr>
            <a:xfrm>
              <a:off x="0" y="3104534"/>
              <a:ext cx="8703200" cy="8542020"/>
            </a:xfrm>
            <a:prstGeom prst="rect">
              <a:avLst/>
            </a:prstGeom>
          </p:spPr>
          <p:txBody>
            <a:bodyPr lIns="0" tIns="0" rIns="0" bIns="0" rtlCol="0" anchor="t">
              <a:spAutoFit/>
            </a:bodyPr>
            <a:lstStyle/>
            <a:p>
              <a:pPr>
                <a:lnSpc>
                  <a:spcPts val="3150"/>
                </a:lnSpc>
              </a:pPr>
              <a:r>
                <a:rPr lang="en-US" sz="2100" spc="-21">
                  <a:solidFill>
                    <a:srgbClr val="F5F6F4"/>
                  </a:solidFill>
                  <a:latin typeface="Overpass Light"/>
                </a:rPr>
                <a:t>From $4,2 year/ha </a:t>
              </a:r>
            </a:p>
            <a:p>
              <a:pPr>
                <a:lnSpc>
                  <a:spcPts val="3150"/>
                </a:lnSpc>
              </a:pPr>
              <a:r>
                <a:rPr lang="en-US" sz="2100" spc="-21">
                  <a:solidFill>
                    <a:srgbClr val="F5F6F4"/>
                  </a:solidFill>
                  <a:latin typeface="Overpass Light"/>
                </a:rPr>
                <a:t>land plot lease (administrative fee only)</a:t>
              </a:r>
            </a:p>
            <a:p>
              <a:pPr>
                <a:lnSpc>
                  <a:spcPts val="3150"/>
                </a:lnSpc>
              </a:pPr>
              <a:endParaRPr lang="en-US" sz="2100" spc="-21">
                <a:solidFill>
                  <a:srgbClr val="F5F6F4"/>
                </a:solidFill>
                <a:latin typeface="Overpass Light"/>
              </a:endParaRPr>
            </a:p>
            <a:p>
              <a:pPr>
                <a:lnSpc>
                  <a:spcPts val="3150"/>
                </a:lnSpc>
              </a:pPr>
              <a:r>
                <a:rPr lang="en-US" sz="2100" spc="-21">
                  <a:solidFill>
                    <a:srgbClr val="F5F6F4"/>
                  </a:solidFill>
                  <a:latin typeface="Overpass Light"/>
                </a:rPr>
                <a:t>FRom $95 /ha </a:t>
              </a:r>
            </a:p>
            <a:p>
              <a:pPr>
                <a:lnSpc>
                  <a:spcPts val="3150"/>
                </a:lnSpc>
              </a:pPr>
              <a:r>
                <a:rPr lang="en-US" sz="2100" spc="-21">
                  <a:solidFill>
                    <a:srgbClr val="F5F6F4"/>
                  </a:solidFill>
                  <a:latin typeface="Overpass Light"/>
                </a:rPr>
                <a:t>land plot purchase (administrative fee only)</a:t>
              </a:r>
            </a:p>
            <a:p>
              <a:pPr>
                <a:lnSpc>
                  <a:spcPts val="3150"/>
                </a:lnSpc>
              </a:pPr>
              <a:endParaRPr lang="en-US" sz="2100" spc="-21">
                <a:solidFill>
                  <a:srgbClr val="F5F6F4"/>
                </a:solidFill>
                <a:latin typeface="Overpass Light"/>
              </a:endParaRPr>
            </a:p>
            <a:p>
              <a:pPr>
                <a:lnSpc>
                  <a:spcPts val="3150"/>
                </a:lnSpc>
              </a:pPr>
              <a:r>
                <a:rPr lang="en-US" sz="2100" spc="-21">
                  <a:solidFill>
                    <a:srgbClr val="F5F6F4"/>
                  </a:solidFill>
                  <a:latin typeface="Overpass Light"/>
                </a:rPr>
                <a:t>Minimum CAPEX 120 million RUB</a:t>
              </a:r>
            </a:p>
            <a:p>
              <a:pPr>
                <a:lnSpc>
                  <a:spcPts val="3150"/>
                </a:lnSpc>
              </a:pPr>
              <a:endParaRPr lang="en-US" sz="2100" spc="-21">
                <a:solidFill>
                  <a:srgbClr val="F5F6F4"/>
                </a:solidFill>
                <a:latin typeface="Overpass Light"/>
              </a:endParaRPr>
            </a:p>
            <a:p>
              <a:pPr>
                <a:lnSpc>
                  <a:spcPts val="3150"/>
                </a:lnSpc>
              </a:pPr>
              <a:r>
                <a:rPr lang="en-US" sz="2100" spc="-21">
                  <a:solidFill>
                    <a:srgbClr val="F5F6F4"/>
                  </a:solidFill>
                  <a:latin typeface="Overpass Light"/>
                </a:rPr>
                <a:t>“One Stop-Shop” service for investors</a:t>
              </a:r>
            </a:p>
            <a:p>
              <a:pPr>
                <a:lnSpc>
                  <a:spcPts val="3150"/>
                </a:lnSpc>
              </a:pPr>
              <a:endParaRPr lang="en-US" sz="2100" spc="-21">
                <a:solidFill>
                  <a:srgbClr val="F5F6F4"/>
                </a:solidFill>
                <a:latin typeface="Overpass Light"/>
              </a:endParaRPr>
            </a:p>
            <a:p>
              <a:pPr>
                <a:lnSpc>
                  <a:spcPts val="3150"/>
                </a:lnSpc>
              </a:pPr>
              <a:r>
                <a:rPr lang="en-US" sz="2100" spc="-21">
                  <a:solidFill>
                    <a:srgbClr val="F5F6F4"/>
                  </a:solidFill>
                  <a:latin typeface="Overpass Light"/>
                </a:rPr>
                <a:t>Full project support for residents</a:t>
              </a:r>
            </a:p>
            <a:p>
              <a:pPr>
                <a:lnSpc>
                  <a:spcPts val="3150"/>
                </a:lnSpc>
              </a:pPr>
              <a:endParaRPr lang="en-US" sz="2100" spc="-21">
                <a:solidFill>
                  <a:srgbClr val="F5F6F4"/>
                </a:solidFill>
                <a:latin typeface="Overpass Light"/>
              </a:endParaRPr>
            </a:p>
            <a:p>
              <a:pPr>
                <a:lnSpc>
                  <a:spcPts val="3150"/>
                </a:lnSpc>
              </a:pPr>
              <a:r>
                <a:rPr lang="en-US" sz="2100" spc="-21">
                  <a:solidFill>
                    <a:srgbClr val="F5F6F4"/>
                  </a:solidFill>
                  <a:latin typeface="Overpass Light"/>
                </a:rPr>
                <a:t>Free connection to the hub  of utilities and resources</a:t>
              </a:r>
            </a:p>
            <a:p>
              <a:pPr>
                <a:lnSpc>
                  <a:spcPts val="3150"/>
                </a:lnSpc>
              </a:pPr>
              <a:endParaRPr lang="en-US" sz="2100" spc="-21">
                <a:solidFill>
                  <a:srgbClr val="F5F6F4"/>
                </a:solidFill>
                <a:latin typeface="Overpass Light"/>
              </a:endParaRPr>
            </a:p>
            <a:p>
              <a:pPr>
                <a:lnSpc>
                  <a:spcPts val="3150"/>
                </a:lnSpc>
              </a:pPr>
              <a:endParaRPr lang="en-US" sz="2100" spc="-21">
                <a:solidFill>
                  <a:srgbClr val="F5F6F4"/>
                </a:solidFill>
                <a:latin typeface="Overpass Light"/>
              </a:endParaRPr>
            </a:p>
            <a:p>
              <a:pPr>
                <a:lnSpc>
                  <a:spcPts val="3150"/>
                </a:lnSpc>
              </a:pPr>
              <a:endParaRPr lang="en-US" sz="2100" spc="-21">
                <a:solidFill>
                  <a:srgbClr val="F5F6F4"/>
                </a:solidFill>
                <a:latin typeface="Overpass Ligh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0" y="6577664"/>
            <a:ext cx="9974919" cy="3709336"/>
          </a:xfrm>
          <a:prstGeom prst="rect">
            <a:avLst/>
          </a:prstGeom>
          <a:solidFill>
            <a:srgbClr val="F5F6F4"/>
          </a:solidFill>
        </p:spPr>
      </p:sp>
      <p:pic>
        <p:nvPicPr>
          <p:cNvPr id="3" name="Picture 3"/>
          <p:cNvPicPr>
            <a:picLocks noChangeAspect="1"/>
          </p:cNvPicPr>
          <p:nvPr/>
        </p:nvPicPr>
        <p:blipFill>
          <a:blip r:embed="rId2"/>
          <a:srcRect/>
          <a:stretch>
            <a:fillRect/>
          </a:stretch>
        </p:blipFill>
        <p:spPr>
          <a:xfrm>
            <a:off x="0" y="0"/>
            <a:ext cx="9974919" cy="6577664"/>
          </a:xfrm>
          <a:prstGeom prst="rect">
            <a:avLst/>
          </a:prstGeom>
        </p:spPr>
      </p:pic>
      <p:sp>
        <p:nvSpPr>
          <p:cNvPr id="4" name="TextBox 4"/>
          <p:cNvSpPr txBox="1"/>
          <p:nvPr/>
        </p:nvSpPr>
        <p:spPr>
          <a:xfrm>
            <a:off x="1028700" y="7821012"/>
            <a:ext cx="6417851" cy="962380"/>
          </a:xfrm>
          <a:prstGeom prst="rect">
            <a:avLst/>
          </a:prstGeom>
        </p:spPr>
        <p:txBody>
          <a:bodyPr lIns="0" tIns="0" rIns="0" bIns="0" rtlCol="0" anchor="t">
            <a:spAutoFit/>
          </a:bodyPr>
          <a:lstStyle/>
          <a:p>
            <a:pPr>
              <a:lnSpc>
                <a:spcPts val="7680"/>
              </a:lnSpc>
            </a:pPr>
            <a:r>
              <a:rPr lang="en-US" sz="6400">
                <a:solidFill>
                  <a:srgbClr val="08122B"/>
                </a:solidFill>
                <a:latin typeface="Halant Medium"/>
              </a:rPr>
              <a:t>Unlock benefits</a:t>
            </a:r>
          </a:p>
        </p:txBody>
      </p:sp>
      <p:sp>
        <p:nvSpPr>
          <p:cNvPr id="5" name="TextBox 5"/>
          <p:cNvSpPr txBox="1"/>
          <p:nvPr/>
        </p:nvSpPr>
        <p:spPr>
          <a:xfrm>
            <a:off x="11235396" y="1408686"/>
            <a:ext cx="5843792" cy="755376"/>
          </a:xfrm>
          <a:prstGeom prst="rect">
            <a:avLst/>
          </a:prstGeom>
        </p:spPr>
        <p:txBody>
          <a:bodyPr lIns="0" tIns="0" rIns="0" bIns="0" rtlCol="0" anchor="t">
            <a:spAutoFit/>
          </a:bodyPr>
          <a:lstStyle/>
          <a:p>
            <a:pPr algn="ctr">
              <a:lnSpc>
                <a:spcPts val="2850"/>
              </a:lnSpc>
            </a:pPr>
            <a:r>
              <a:rPr lang="en-US" sz="1900" spc="-19">
                <a:solidFill>
                  <a:srgbClr val="F5F6F4"/>
                </a:solidFill>
                <a:latin typeface="Overpass Light"/>
              </a:rPr>
              <a:t>Exempt from property tax for the period of 10 years after the property registration.</a:t>
            </a:r>
          </a:p>
        </p:txBody>
      </p:sp>
      <p:sp>
        <p:nvSpPr>
          <p:cNvPr id="6" name="TextBox 6"/>
          <p:cNvSpPr txBox="1"/>
          <p:nvPr/>
        </p:nvSpPr>
        <p:spPr>
          <a:xfrm>
            <a:off x="11235396" y="755276"/>
            <a:ext cx="5843792" cy="432548"/>
          </a:xfrm>
          <a:prstGeom prst="rect">
            <a:avLst/>
          </a:prstGeom>
        </p:spPr>
        <p:txBody>
          <a:bodyPr lIns="0" tIns="0" rIns="0" bIns="0" rtlCol="0" anchor="t">
            <a:spAutoFit/>
          </a:bodyPr>
          <a:lstStyle/>
          <a:p>
            <a:pPr algn="ctr">
              <a:lnSpc>
                <a:spcPts val="3150"/>
              </a:lnSpc>
            </a:pPr>
            <a:r>
              <a:rPr lang="en-US" sz="2100" spc="-21">
                <a:solidFill>
                  <a:srgbClr val="F5F6F4"/>
                </a:solidFill>
                <a:latin typeface="Overpass Light Bold"/>
              </a:rPr>
              <a:t>0% PROPERTY TAX</a:t>
            </a:r>
          </a:p>
        </p:txBody>
      </p:sp>
      <p:sp>
        <p:nvSpPr>
          <p:cNvPr id="7" name="TextBox 7"/>
          <p:cNvSpPr txBox="1"/>
          <p:nvPr/>
        </p:nvSpPr>
        <p:spPr>
          <a:xfrm>
            <a:off x="11235396" y="3411633"/>
            <a:ext cx="5843792" cy="393880"/>
          </a:xfrm>
          <a:prstGeom prst="rect">
            <a:avLst/>
          </a:prstGeom>
        </p:spPr>
        <p:txBody>
          <a:bodyPr lIns="0" tIns="0" rIns="0" bIns="0" rtlCol="0" anchor="t">
            <a:spAutoFit/>
          </a:bodyPr>
          <a:lstStyle/>
          <a:p>
            <a:pPr algn="ctr">
              <a:lnSpc>
                <a:spcPts val="2850"/>
              </a:lnSpc>
            </a:pPr>
            <a:r>
              <a:rPr lang="en-US" sz="1900" spc="-19">
                <a:solidFill>
                  <a:srgbClr val="F5F6F4"/>
                </a:solidFill>
                <a:latin typeface="Overpass Light"/>
              </a:rPr>
              <a:t> Exempt from land tax for the period of 5 years.</a:t>
            </a:r>
          </a:p>
        </p:txBody>
      </p:sp>
      <p:sp>
        <p:nvSpPr>
          <p:cNvPr id="8" name="TextBox 8"/>
          <p:cNvSpPr txBox="1"/>
          <p:nvPr/>
        </p:nvSpPr>
        <p:spPr>
          <a:xfrm>
            <a:off x="11235396" y="2856284"/>
            <a:ext cx="5843792" cy="432548"/>
          </a:xfrm>
          <a:prstGeom prst="rect">
            <a:avLst/>
          </a:prstGeom>
        </p:spPr>
        <p:txBody>
          <a:bodyPr lIns="0" tIns="0" rIns="0" bIns="0" rtlCol="0" anchor="t">
            <a:spAutoFit/>
          </a:bodyPr>
          <a:lstStyle/>
          <a:p>
            <a:pPr algn="ctr">
              <a:lnSpc>
                <a:spcPts val="3150"/>
              </a:lnSpc>
            </a:pPr>
            <a:r>
              <a:rPr lang="en-US" sz="2100" spc="-21">
                <a:solidFill>
                  <a:srgbClr val="F5F6F4"/>
                </a:solidFill>
                <a:latin typeface="Overpass Light Bold"/>
              </a:rPr>
              <a:t>0% LAND TAX</a:t>
            </a:r>
          </a:p>
        </p:txBody>
      </p:sp>
      <p:sp>
        <p:nvSpPr>
          <p:cNvPr id="9" name="TextBox 9"/>
          <p:cNvSpPr txBox="1"/>
          <p:nvPr/>
        </p:nvSpPr>
        <p:spPr>
          <a:xfrm>
            <a:off x="11235396" y="5236238"/>
            <a:ext cx="5843792" cy="755376"/>
          </a:xfrm>
          <a:prstGeom prst="rect">
            <a:avLst/>
          </a:prstGeom>
        </p:spPr>
        <p:txBody>
          <a:bodyPr lIns="0" tIns="0" rIns="0" bIns="0" rtlCol="0" anchor="t">
            <a:spAutoFit/>
          </a:bodyPr>
          <a:lstStyle/>
          <a:p>
            <a:pPr algn="ctr">
              <a:lnSpc>
                <a:spcPts val="2850"/>
              </a:lnSpc>
            </a:pPr>
            <a:r>
              <a:rPr lang="en-US" sz="1900" spc="-19">
                <a:solidFill>
                  <a:srgbClr val="F5F6F4"/>
                </a:solidFill>
                <a:latin typeface="Overpass Light"/>
              </a:rPr>
              <a:t> Exempt from vehicle tax for the period of 10 years after the vehicle registration.</a:t>
            </a:r>
          </a:p>
        </p:txBody>
      </p:sp>
      <p:sp>
        <p:nvSpPr>
          <p:cNvPr id="10" name="TextBox 10"/>
          <p:cNvSpPr txBox="1"/>
          <p:nvPr/>
        </p:nvSpPr>
        <p:spPr>
          <a:xfrm>
            <a:off x="11235396" y="6463364"/>
            <a:ext cx="5843792" cy="432548"/>
          </a:xfrm>
          <a:prstGeom prst="rect">
            <a:avLst/>
          </a:prstGeom>
        </p:spPr>
        <p:txBody>
          <a:bodyPr lIns="0" tIns="0" rIns="0" bIns="0" rtlCol="0" anchor="t">
            <a:spAutoFit/>
          </a:bodyPr>
          <a:lstStyle/>
          <a:p>
            <a:pPr algn="ctr">
              <a:lnSpc>
                <a:spcPts val="3150"/>
              </a:lnSpc>
            </a:pPr>
            <a:r>
              <a:rPr lang="en-US" sz="2100" spc="-21">
                <a:solidFill>
                  <a:srgbClr val="F5F6F4"/>
                </a:solidFill>
                <a:latin typeface="Overpass Light Bold"/>
              </a:rPr>
              <a:t>VAT INCENTIVES</a:t>
            </a:r>
          </a:p>
        </p:txBody>
      </p:sp>
      <p:sp>
        <p:nvSpPr>
          <p:cNvPr id="11" name="TextBox 11"/>
          <p:cNvSpPr txBox="1"/>
          <p:nvPr/>
        </p:nvSpPr>
        <p:spPr>
          <a:xfrm>
            <a:off x="11415508" y="7056112"/>
            <a:ext cx="5843792" cy="755376"/>
          </a:xfrm>
          <a:prstGeom prst="rect">
            <a:avLst/>
          </a:prstGeom>
        </p:spPr>
        <p:txBody>
          <a:bodyPr lIns="0" tIns="0" rIns="0" bIns="0" rtlCol="0" anchor="t">
            <a:spAutoFit/>
          </a:bodyPr>
          <a:lstStyle/>
          <a:p>
            <a:pPr algn="ctr">
              <a:lnSpc>
                <a:spcPts val="2850"/>
              </a:lnSpc>
            </a:pPr>
            <a:r>
              <a:rPr lang="en-US" sz="1900" spc="-19">
                <a:solidFill>
                  <a:srgbClr val="F5F6F4"/>
                </a:solidFill>
                <a:latin typeface="Overpass Light"/>
              </a:rPr>
              <a:t> Startup capital to launch  design and manufacturing is only 600 thousand euro (in rubles) within first 3 years</a:t>
            </a:r>
          </a:p>
        </p:txBody>
      </p:sp>
      <p:sp>
        <p:nvSpPr>
          <p:cNvPr id="12" name="TextBox 12"/>
          <p:cNvSpPr txBox="1"/>
          <p:nvPr/>
        </p:nvSpPr>
        <p:spPr>
          <a:xfrm>
            <a:off x="11415508" y="4475018"/>
            <a:ext cx="5843792" cy="432548"/>
          </a:xfrm>
          <a:prstGeom prst="rect">
            <a:avLst/>
          </a:prstGeom>
        </p:spPr>
        <p:txBody>
          <a:bodyPr lIns="0" tIns="0" rIns="0" bIns="0" rtlCol="0" anchor="t">
            <a:spAutoFit/>
          </a:bodyPr>
          <a:lstStyle/>
          <a:p>
            <a:pPr algn="ctr">
              <a:lnSpc>
                <a:spcPts val="3150"/>
              </a:lnSpc>
            </a:pPr>
            <a:r>
              <a:rPr lang="en-US" sz="2100" spc="-21">
                <a:solidFill>
                  <a:srgbClr val="F5F6F4"/>
                </a:solidFill>
                <a:latin typeface="Overpass Light Bold"/>
              </a:rPr>
              <a:t>0% VEHICLE TAX</a:t>
            </a:r>
          </a:p>
        </p:txBody>
      </p:sp>
      <p:pic>
        <p:nvPicPr>
          <p:cNvPr id="13"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986771" y="8783392"/>
            <a:ext cx="2825315" cy="11936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5539822" y="4498731"/>
            <a:ext cx="3848100" cy="4759569"/>
          </a:xfrm>
          <a:prstGeom prst="rect">
            <a:avLst/>
          </a:prstGeom>
          <a:solidFill>
            <a:srgbClr val="08122B"/>
          </a:solidFill>
        </p:spPr>
      </p:sp>
      <p:pic>
        <p:nvPicPr>
          <p:cNvPr id="3" name="Picture 3"/>
          <p:cNvPicPr>
            <a:picLocks noChangeAspect="1"/>
          </p:cNvPicPr>
          <p:nvPr/>
        </p:nvPicPr>
        <p:blipFill>
          <a:blip r:embed="rId2"/>
          <a:srcRect l="57950"/>
          <a:stretch>
            <a:fillRect/>
          </a:stretch>
        </p:blipFill>
        <p:spPr>
          <a:xfrm>
            <a:off x="11974995" y="0"/>
            <a:ext cx="6546654" cy="10285251"/>
          </a:xfrm>
          <a:prstGeom prst="rect">
            <a:avLst/>
          </a:prstGeom>
        </p:spPr>
      </p:pic>
      <p:sp>
        <p:nvSpPr>
          <p:cNvPr id="4" name="AutoShape 4"/>
          <p:cNvSpPr/>
          <p:nvPr/>
        </p:nvSpPr>
        <p:spPr>
          <a:xfrm>
            <a:off x="10050945" y="4498731"/>
            <a:ext cx="3848100" cy="4759569"/>
          </a:xfrm>
          <a:prstGeom prst="rect">
            <a:avLst/>
          </a:prstGeom>
          <a:solidFill>
            <a:srgbClr val="08122B"/>
          </a:solidFill>
        </p:spPr>
      </p:sp>
      <p:sp>
        <p:nvSpPr>
          <p:cNvPr id="5" name="AutoShape 5"/>
          <p:cNvSpPr/>
          <p:nvPr/>
        </p:nvSpPr>
        <p:spPr>
          <a:xfrm>
            <a:off x="1028700" y="4498731"/>
            <a:ext cx="3848100" cy="4759569"/>
          </a:xfrm>
          <a:prstGeom prst="rect">
            <a:avLst/>
          </a:prstGeom>
          <a:solidFill>
            <a:srgbClr val="08122B"/>
          </a:solidFill>
        </p:spPr>
      </p:sp>
      <p:sp>
        <p:nvSpPr>
          <p:cNvPr id="6" name="TextBox 6"/>
          <p:cNvSpPr txBox="1"/>
          <p:nvPr/>
        </p:nvSpPr>
        <p:spPr>
          <a:xfrm>
            <a:off x="1028700" y="1798496"/>
            <a:ext cx="8359222" cy="962380"/>
          </a:xfrm>
          <a:prstGeom prst="rect">
            <a:avLst/>
          </a:prstGeom>
        </p:spPr>
        <p:txBody>
          <a:bodyPr lIns="0" tIns="0" rIns="0" bIns="0" rtlCol="0" anchor="t">
            <a:spAutoFit/>
          </a:bodyPr>
          <a:lstStyle/>
          <a:p>
            <a:pPr>
              <a:lnSpc>
                <a:spcPts val="7680"/>
              </a:lnSpc>
            </a:pPr>
            <a:r>
              <a:rPr lang="en-US" sz="6400">
                <a:solidFill>
                  <a:srgbClr val="08122B"/>
                </a:solidFill>
                <a:latin typeface="Halant Medium"/>
              </a:rPr>
              <a:t>Turnkey solutions</a:t>
            </a:r>
          </a:p>
        </p:txBody>
      </p:sp>
      <p:grpSp>
        <p:nvGrpSpPr>
          <p:cNvPr id="7" name="Group 7"/>
          <p:cNvGrpSpPr/>
          <p:nvPr/>
        </p:nvGrpSpPr>
        <p:grpSpPr>
          <a:xfrm>
            <a:off x="1273460" y="5627464"/>
            <a:ext cx="3358581" cy="2263147"/>
            <a:chOff x="0" y="0"/>
            <a:chExt cx="4478108" cy="3017530"/>
          </a:xfrm>
        </p:grpSpPr>
        <p:sp>
          <p:nvSpPr>
            <p:cNvPr id="8" name="TextBox 8"/>
            <p:cNvSpPr txBox="1"/>
            <p:nvPr/>
          </p:nvSpPr>
          <p:spPr>
            <a:xfrm>
              <a:off x="0" y="1309408"/>
              <a:ext cx="4478108" cy="1708122"/>
            </a:xfrm>
            <a:prstGeom prst="rect">
              <a:avLst/>
            </a:prstGeom>
          </p:spPr>
          <p:txBody>
            <a:bodyPr lIns="0" tIns="0" rIns="0" bIns="0" rtlCol="0" anchor="t">
              <a:spAutoFit/>
            </a:bodyPr>
            <a:lstStyle/>
            <a:p>
              <a:pPr>
                <a:lnSpc>
                  <a:spcPts val="2549"/>
                </a:lnSpc>
              </a:pPr>
              <a:r>
                <a:rPr lang="en-US" sz="1700" spc="-17">
                  <a:solidFill>
                    <a:srgbClr val="F5F6F4"/>
                  </a:solidFill>
                  <a:latin typeface="Overpass Light"/>
                </a:rPr>
                <a:t>Total production area 3,740 m2</a:t>
              </a:r>
            </a:p>
            <a:p>
              <a:pPr>
                <a:lnSpc>
                  <a:spcPts val="2549"/>
                </a:lnSpc>
              </a:pPr>
              <a:r>
                <a:rPr lang="en-US" sz="1700" spc="-17">
                  <a:solidFill>
                    <a:srgbClr val="F5F6F4"/>
                  </a:solidFill>
                  <a:latin typeface="Overpass Light"/>
                </a:rPr>
                <a:t>Total office area 1,260  m2</a:t>
              </a:r>
            </a:p>
            <a:p>
              <a:pPr>
                <a:lnSpc>
                  <a:spcPts val="2549"/>
                </a:lnSpc>
              </a:pPr>
              <a:r>
                <a:rPr lang="en-US" sz="1700" spc="-17">
                  <a:solidFill>
                    <a:srgbClr val="F5F6F4"/>
                  </a:solidFill>
                  <a:latin typeface="Overpass Light"/>
                </a:rPr>
                <a:t>Design customization</a:t>
              </a:r>
            </a:p>
            <a:p>
              <a:pPr>
                <a:lnSpc>
                  <a:spcPts val="2550"/>
                </a:lnSpc>
              </a:pPr>
              <a:r>
                <a:rPr lang="en-US" sz="1700" spc="-17">
                  <a:solidFill>
                    <a:srgbClr val="F5F6F4"/>
                  </a:solidFill>
                  <a:latin typeface="Overpass Light"/>
                </a:rPr>
                <a:t>Utilities provided</a:t>
              </a:r>
            </a:p>
          </p:txBody>
        </p:sp>
        <p:sp>
          <p:nvSpPr>
            <p:cNvPr id="9" name="TextBox 9"/>
            <p:cNvSpPr txBox="1"/>
            <p:nvPr/>
          </p:nvSpPr>
          <p:spPr>
            <a:xfrm>
              <a:off x="0" y="-114300"/>
              <a:ext cx="4478108" cy="1069640"/>
            </a:xfrm>
            <a:prstGeom prst="rect">
              <a:avLst/>
            </a:prstGeom>
          </p:spPr>
          <p:txBody>
            <a:bodyPr lIns="0" tIns="0" rIns="0" bIns="0" rtlCol="0" anchor="t">
              <a:spAutoFit/>
            </a:bodyPr>
            <a:lstStyle/>
            <a:p>
              <a:pPr>
                <a:lnSpc>
                  <a:spcPts val="3149"/>
                </a:lnSpc>
              </a:pPr>
              <a:r>
                <a:rPr lang="en-US" sz="2100" spc="-21">
                  <a:solidFill>
                    <a:srgbClr val="F5F6F4"/>
                  </a:solidFill>
                  <a:latin typeface="Overpass Light Bold"/>
                </a:rPr>
                <a:t>FACTORY BUILT-TO-LEASE</a:t>
              </a:r>
            </a:p>
            <a:p>
              <a:pPr>
                <a:lnSpc>
                  <a:spcPts val="3150"/>
                </a:lnSpc>
              </a:pPr>
              <a:endParaRPr lang="en-US" sz="2100" spc="-21">
                <a:solidFill>
                  <a:srgbClr val="F5F6F4"/>
                </a:solidFill>
                <a:latin typeface="Overpass Light Bold"/>
              </a:endParaRPr>
            </a:p>
          </p:txBody>
        </p:sp>
      </p:grpSp>
      <p:grpSp>
        <p:nvGrpSpPr>
          <p:cNvPr id="10" name="Group 10"/>
          <p:cNvGrpSpPr/>
          <p:nvPr/>
        </p:nvGrpSpPr>
        <p:grpSpPr>
          <a:xfrm>
            <a:off x="5784582" y="5428336"/>
            <a:ext cx="3358581" cy="2900359"/>
            <a:chOff x="0" y="0"/>
            <a:chExt cx="4478108" cy="3867146"/>
          </a:xfrm>
        </p:grpSpPr>
        <p:sp>
          <p:nvSpPr>
            <p:cNvPr id="11" name="TextBox 11"/>
            <p:cNvSpPr txBox="1"/>
            <p:nvPr/>
          </p:nvSpPr>
          <p:spPr>
            <a:xfrm>
              <a:off x="0" y="1309408"/>
              <a:ext cx="4478108" cy="2557738"/>
            </a:xfrm>
            <a:prstGeom prst="rect">
              <a:avLst/>
            </a:prstGeom>
          </p:spPr>
          <p:txBody>
            <a:bodyPr lIns="0" tIns="0" rIns="0" bIns="0" rtlCol="0" anchor="t">
              <a:spAutoFit/>
            </a:bodyPr>
            <a:lstStyle/>
            <a:p>
              <a:pPr>
                <a:lnSpc>
                  <a:spcPts val="2549"/>
                </a:lnSpc>
              </a:pPr>
              <a:endParaRPr/>
            </a:p>
            <a:p>
              <a:pPr>
                <a:lnSpc>
                  <a:spcPts val="2549"/>
                </a:lnSpc>
              </a:pPr>
              <a:r>
                <a:rPr lang="en-US" sz="1157" spc="-11">
                  <a:solidFill>
                    <a:srgbClr val="F5F6F4"/>
                  </a:solidFill>
                  <a:latin typeface="Arimo"/>
                </a:rPr>
                <a:t>G</a:t>
              </a:r>
              <a:r>
                <a:rPr lang="en-US" sz="1700" spc="-17">
                  <a:solidFill>
                    <a:srgbClr val="F5F6F4"/>
                  </a:solidFill>
                  <a:latin typeface="Overpass Light"/>
                </a:rPr>
                <a:t>as supply 122 th.n.m3/year</a:t>
              </a:r>
            </a:p>
            <a:p>
              <a:pPr>
                <a:lnSpc>
                  <a:spcPts val="2549"/>
                </a:lnSpc>
              </a:pPr>
              <a:r>
                <a:rPr lang="en-US" sz="1700" spc="-17">
                  <a:solidFill>
                    <a:srgbClr val="F5F6F4"/>
                  </a:solidFill>
                  <a:latin typeface="Overpass Light"/>
                </a:rPr>
                <a:t>Power supply 120 MVА</a:t>
              </a:r>
            </a:p>
            <a:p>
              <a:pPr>
                <a:lnSpc>
                  <a:spcPts val="2549"/>
                </a:lnSpc>
              </a:pPr>
              <a:r>
                <a:rPr lang="en-US" sz="1700" spc="-17">
                  <a:solidFill>
                    <a:srgbClr val="F5F6F4"/>
                  </a:solidFill>
                  <a:latin typeface="Overpass Light"/>
                </a:rPr>
                <a:t>Water supply 4900 m3/day</a:t>
              </a:r>
            </a:p>
            <a:p>
              <a:pPr>
                <a:lnSpc>
                  <a:spcPts val="2549"/>
                </a:lnSpc>
              </a:pPr>
              <a:r>
                <a:rPr lang="en-US" sz="1700" spc="-17">
                  <a:solidFill>
                    <a:srgbClr val="F5F6F4"/>
                  </a:solidFill>
                  <a:latin typeface="Overpass Light"/>
                </a:rPr>
                <a:t>Wastewater removal 3,500 m3/day</a:t>
              </a:r>
            </a:p>
            <a:p>
              <a:pPr>
                <a:lnSpc>
                  <a:spcPts val="2550"/>
                </a:lnSpc>
              </a:pPr>
              <a:r>
                <a:rPr lang="en-US" sz="1700" spc="-17">
                  <a:solidFill>
                    <a:srgbClr val="F5F6F4"/>
                  </a:solidFill>
                  <a:latin typeface="Overpass Light"/>
                </a:rPr>
                <a:t>Transport infrastructure 6,4 кm</a:t>
              </a:r>
            </a:p>
          </p:txBody>
        </p:sp>
        <p:sp>
          <p:nvSpPr>
            <p:cNvPr id="12" name="TextBox 12"/>
            <p:cNvSpPr txBox="1"/>
            <p:nvPr/>
          </p:nvSpPr>
          <p:spPr>
            <a:xfrm>
              <a:off x="0" y="-114300"/>
              <a:ext cx="4478108" cy="1069640"/>
            </a:xfrm>
            <a:prstGeom prst="rect">
              <a:avLst/>
            </a:prstGeom>
          </p:spPr>
          <p:txBody>
            <a:bodyPr lIns="0" tIns="0" rIns="0" bIns="0" rtlCol="0" anchor="t">
              <a:spAutoFit/>
            </a:bodyPr>
            <a:lstStyle/>
            <a:p>
              <a:pPr>
                <a:lnSpc>
                  <a:spcPts val="3150"/>
                </a:lnSpc>
              </a:pPr>
              <a:r>
                <a:rPr lang="en-US" sz="2100" spc="-21">
                  <a:solidFill>
                    <a:srgbClr val="F5F6F4"/>
                  </a:solidFill>
                  <a:latin typeface="Overpass Light Bold"/>
                </a:rPr>
                <a:t>READY-TOUSE INFRASTRUCTURE</a:t>
              </a:r>
            </a:p>
          </p:txBody>
        </p:sp>
      </p:grpSp>
      <p:grpSp>
        <p:nvGrpSpPr>
          <p:cNvPr id="13" name="Group 13"/>
          <p:cNvGrpSpPr/>
          <p:nvPr/>
        </p:nvGrpSpPr>
        <p:grpSpPr>
          <a:xfrm>
            <a:off x="10295704" y="5627464"/>
            <a:ext cx="3358581" cy="2581753"/>
            <a:chOff x="0" y="0"/>
            <a:chExt cx="4478108" cy="3442338"/>
          </a:xfrm>
        </p:grpSpPr>
        <p:sp>
          <p:nvSpPr>
            <p:cNvPr id="14" name="TextBox 14"/>
            <p:cNvSpPr txBox="1"/>
            <p:nvPr/>
          </p:nvSpPr>
          <p:spPr>
            <a:xfrm>
              <a:off x="0" y="1309408"/>
              <a:ext cx="4478108" cy="2132930"/>
            </a:xfrm>
            <a:prstGeom prst="rect">
              <a:avLst/>
            </a:prstGeom>
          </p:spPr>
          <p:txBody>
            <a:bodyPr lIns="0" tIns="0" rIns="0" bIns="0" rtlCol="0" anchor="t">
              <a:spAutoFit/>
            </a:bodyPr>
            <a:lstStyle/>
            <a:p>
              <a:pPr>
                <a:lnSpc>
                  <a:spcPts val="2549"/>
                </a:lnSpc>
              </a:pPr>
              <a:r>
                <a:rPr lang="en-US" sz="1700" spc="-17">
                  <a:solidFill>
                    <a:srgbClr val="F5F6F4"/>
                  </a:solidFill>
                  <a:latin typeface="Overpass Light"/>
                </a:rPr>
                <a:t>Land lease price starts at 310 rub per ha per year.</a:t>
              </a:r>
            </a:p>
            <a:p>
              <a:pPr>
                <a:lnSpc>
                  <a:spcPts val="2550"/>
                </a:lnSpc>
              </a:pPr>
              <a:r>
                <a:rPr lang="en-US" sz="1700" spc="-17">
                  <a:solidFill>
                    <a:srgbClr val="F5F6F4"/>
                  </a:solidFill>
                  <a:latin typeface="Overpass Light"/>
                </a:rPr>
                <a:t>After plant construction is completed, a resident can purchase the land lot from 6,902 rub per ha.</a:t>
              </a:r>
            </a:p>
          </p:txBody>
        </p:sp>
        <p:sp>
          <p:nvSpPr>
            <p:cNvPr id="15" name="TextBox 15"/>
            <p:cNvSpPr txBox="1"/>
            <p:nvPr/>
          </p:nvSpPr>
          <p:spPr>
            <a:xfrm>
              <a:off x="0" y="-114300"/>
              <a:ext cx="4478108" cy="1069640"/>
            </a:xfrm>
            <a:prstGeom prst="rect">
              <a:avLst/>
            </a:prstGeom>
          </p:spPr>
          <p:txBody>
            <a:bodyPr lIns="0" tIns="0" rIns="0" bIns="0" rtlCol="0" anchor="t">
              <a:spAutoFit/>
            </a:bodyPr>
            <a:lstStyle/>
            <a:p>
              <a:pPr>
                <a:lnSpc>
                  <a:spcPts val="3150"/>
                </a:lnSpc>
              </a:pPr>
              <a:r>
                <a:rPr lang="en-US" sz="2100" spc="-21">
                  <a:solidFill>
                    <a:srgbClr val="F5F6F4"/>
                  </a:solidFill>
                  <a:latin typeface="Overpass Light Bold"/>
                </a:rPr>
                <a:t>LOW COST OF LAND LEASE AND PURCHASE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093261" y="1755086"/>
            <a:ext cx="12101478" cy="6776828"/>
          </a:xfrm>
          <a:prstGeom prst="rect">
            <a:avLst/>
          </a:prstGeom>
        </p:spPr>
      </p:pic>
      <p:sp>
        <p:nvSpPr>
          <p:cNvPr id="3" name="TextBox 3"/>
          <p:cNvSpPr txBox="1"/>
          <p:nvPr/>
        </p:nvSpPr>
        <p:spPr>
          <a:xfrm>
            <a:off x="4112550" y="551544"/>
            <a:ext cx="10062901" cy="962380"/>
          </a:xfrm>
          <a:prstGeom prst="rect">
            <a:avLst/>
          </a:prstGeom>
        </p:spPr>
        <p:txBody>
          <a:bodyPr lIns="0" tIns="0" rIns="0" bIns="0" rtlCol="0" anchor="t">
            <a:spAutoFit/>
          </a:bodyPr>
          <a:lstStyle/>
          <a:p>
            <a:pPr algn="ctr">
              <a:lnSpc>
                <a:spcPts val="7680"/>
              </a:lnSpc>
            </a:pPr>
            <a:r>
              <a:rPr lang="en-US" sz="6400">
                <a:solidFill>
                  <a:srgbClr val="F5F6F4"/>
                </a:solidFill>
                <a:latin typeface="Halant Medium"/>
              </a:rPr>
              <a:t>Moglino SEZ's Residents</a:t>
            </a:r>
          </a:p>
        </p:txBody>
      </p:sp>
      <p:sp>
        <p:nvSpPr>
          <p:cNvPr id="4" name="TextBox 4"/>
          <p:cNvSpPr txBox="1"/>
          <p:nvPr/>
        </p:nvSpPr>
        <p:spPr>
          <a:xfrm>
            <a:off x="4780204" y="8991628"/>
            <a:ext cx="8727592" cy="266672"/>
          </a:xfrm>
          <a:prstGeom prst="rect">
            <a:avLst/>
          </a:prstGeom>
        </p:spPr>
        <p:txBody>
          <a:bodyPr lIns="0" tIns="0" rIns="0" bIns="0" rtlCol="0" anchor="t">
            <a:spAutoFit/>
          </a:bodyPr>
          <a:lstStyle/>
          <a:p>
            <a:pPr algn="ctr">
              <a:lnSpc>
                <a:spcPts val="1959"/>
              </a:lnSpc>
              <a:spcBef>
                <a:spcPct val="0"/>
              </a:spcBef>
            </a:pPr>
            <a:r>
              <a:rPr lang="en-US" sz="1400" spc="70">
                <a:solidFill>
                  <a:srgbClr val="F5F6F4"/>
                </a:solidFill>
                <a:latin typeface="Overpass Light"/>
              </a:rPr>
              <a:t>MOGLINO SEZ | OCTOBER 2020</a:t>
            </a:r>
          </a:p>
        </p:txBody>
      </p:sp>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986771" y="8783392"/>
            <a:ext cx="2825315" cy="11936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grpSp>
        <p:nvGrpSpPr>
          <p:cNvPr id="2" name="Group 2"/>
          <p:cNvGrpSpPr/>
          <p:nvPr/>
        </p:nvGrpSpPr>
        <p:grpSpPr>
          <a:xfrm>
            <a:off x="1780519" y="1289022"/>
            <a:ext cx="8757584" cy="7708956"/>
            <a:chOff x="0" y="0"/>
            <a:chExt cx="11676778" cy="10278608"/>
          </a:xfrm>
        </p:grpSpPr>
        <p:pic>
          <p:nvPicPr>
            <p:cNvPr id="3" name="Picture 3"/>
            <p:cNvPicPr>
              <a:picLocks noChangeAspect="1"/>
            </p:cNvPicPr>
            <p:nvPr/>
          </p:nvPicPr>
          <p:blipFill>
            <a:blip r:embed="rId2"/>
            <a:srcRect l="35403" r="35403"/>
            <a:stretch>
              <a:fillRect/>
            </a:stretch>
          </p:blipFill>
          <p:spPr>
            <a:xfrm>
              <a:off x="0" y="0"/>
              <a:ext cx="7699852" cy="10278608"/>
            </a:xfrm>
            <a:prstGeom prst="rect">
              <a:avLst/>
            </a:prstGeom>
          </p:spPr>
        </p:pic>
        <p:pic>
          <p:nvPicPr>
            <p:cNvPr id="4" name="Picture 4"/>
            <p:cNvPicPr>
              <a:picLocks noChangeAspect="1"/>
            </p:cNvPicPr>
            <p:nvPr/>
          </p:nvPicPr>
          <p:blipFill>
            <a:blip r:embed="rId2"/>
            <a:srcRect l="42701" r="42701"/>
            <a:stretch>
              <a:fillRect/>
            </a:stretch>
          </p:blipFill>
          <p:spPr>
            <a:xfrm>
              <a:off x="7826852" y="0"/>
              <a:ext cx="3849926" cy="10278608"/>
            </a:xfrm>
            <a:prstGeom prst="rect">
              <a:avLst/>
            </a:prstGeom>
          </p:spPr>
        </p:pic>
      </p:grpSp>
      <p:sp>
        <p:nvSpPr>
          <p:cNvPr id="5" name="AutoShape 5"/>
          <p:cNvSpPr/>
          <p:nvPr/>
        </p:nvSpPr>
        <p:spPr>
          <a:xfrm>
            <a:off x="10538102" y="0"/>
            <a:ext cx="7749898" cy="10287000"/>
          </a:xfrm>
          <a:prstGeom prst="rect">
            <a:avLst/>
          </a:prstGeom>
          <a:solidFill>
            <a:srgbClr val="F5F6F4"/>
          </a:solidFill>
        </p:spPr>
      </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373898" y="802593"/>
            <a:ext cx="6353364" cy="972859"/>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166708" y="1289022"/>
            <a:ext cx="13704811" cy="7708956"/>
          </a:xfrm>
          <a:prstGeom prst="rect">
            <a:avLst/>
          </a:prstGeom>
        </p:spPr>
      </p:pic>
      <p:sp>
        <p:nvSpPr>
          <p:cNvPr id="8" name="TextBox 8"/>
          <p:cNvSpPr txBox="1"/>
          <p:nvPr/>
        </p:nvSpPr>
        <p:spPr>
          <a:xfrm>
            <a:off x="11592453" y="3462546"/>
            <a:ext cx="5641197" cy="6035040"/>
          </a:xfrm>
          <a:prstGeom prst="rect">
            <a:avLst/>
          </a:prstGeom>
        </p:spPr>
        <p:txBody>
          <a:bodyPr lIns="0" tIns="0" rIns="0" bIns="0" rtlCol="0" anchor="t">
            <a:spAutoFit/>
          </a:bodyPr>
          <a:lstStyle/>
          <a:p>
            <a:pPr>
              <a:lnSpc>
                <a:spcPts val="3150"/>
              </a:lnSpc>
            </a:pPr>
            <a:r>
              <a:rPr lang="en-US" sz="2100" spc="-21">
                <a:solidFill>
                  <a:srgbClr val="08122B"/>
                </a:solidFill>
                <a:latin typeface="Overpass Light"/>
              </a:rPr>
              <a:t>Pskov plant "Titan-Polymer", Moglino's anchor resident,  has successfully set up an integrated iimport-substituting and export-oriented production facility of polyester (PET granules) and biaxially oriented films for food, medical and other industries. The project is being supported by the Ministry of Industry and Trade of the Russian Federation and state financial institutions.</a:t>
            </a:r>
          </a:p>
          <a:p>
            <a:pPr>
              <a:lnSpc>
                <a:spcPts val="3150"/>
              </a:lnSpc>
            </a:pPr>
            <a:endParaRPr lang="en-US" sz="2100" spc="-21">
              <a:solidFill>
                <a:srgbClr val="08122B"/>
              </a:solidFill>
              <a:latin typeface="Overpass Light"/>
            </a:endParaRPr>
          </a:p>
          <a:p>
            <a:pPr marL="453390" lvl="1" indent="-226695">
              <a:lnSpc>
                <a:spcPts val="3150"/>
              </a:lnSpc>
              <a:buFont typeface="Arial"/>
              <a:buChar char="•"/>
            </a:pPr>
            <a:r>
              <a:rPr lang="en-US" sz="2100" spc="-21">
                <a:solidFill>
                  <a:srgbClr val="08122B"/>
                </a:solidFill>
                <a:latin typeface="Overpass Light"/>
              </a:rPr>
              <a:t>Total investment 15 bln. Rub (EUR 167 million)</a:t>
            </a:r>
          </a:p>
          <a:p>
            <a:pPr marL="453390" lvl="1" indent="-226695">
              <a:lnSpc>
                <a:spcPts val="3150"/>
              </a:lnSpc>
              <a:buFont typeface="Arial"/>
              <a:buChar char="•"/>
            </a:pPr>
            <a:r>
              <a:rPr lang="en-US" sz="2100" spc="-21">
                <a:solidFill>
                  <a:srgbClr val="08122B"/>
                </a:solidFill>
                <a:latin typeface="Overpass Light"/>
              </a:rPr>
              <a:t>500 direct / 2,000 indirect jobs created</a:t>
            </a:r>
          </a:p>
          <a:p>
            <a:pPr>
              <a:lnSpc>
                <a:spcPts val="3150"/>
              </a:lnSpc>
            </a:pPr>
            <a:endParaRPr lang="en-US" sz="2100" spc="-21">
              <a:solidFill>
                <a:srgbClr val="08122B"/>
              </a:solidFill>
              <a:latin typeface="Overpass Light"/>
            </a:endParaRPr>
          </a:p>
          <a:p>
            <a:pPr>
              <a:lnSpc>
                <a:spcPts val="3150"/>
              </a:lnSpc>
            </a:pPr>
            <a:r>
              <a:rPr lang="en-US" sz="2100" spc="-21">
                <a:solidFill>
                  <a:srgbClr val="08122B"/>
                </a:solidFill>
                <a:latin typeface="Overpass Light"/>
              </a:rPr>
              <a:t>. </a:t>
            </a:r>
            <a:r>
              <a:rPr lang="en-US" sz="2100" u="sng" spc="-21">
                <a:solidFill>
                  <a:srgbClr val="08122B"/>
                </a:solidFill>
                <a:latin typeface="Overpass Light"/>
              </a:rPr>
              <a:t>https://titan-polymer.ru/</a:t>
            </a:r>
          </a:p>
        </p:txBody>
      </p:sp>
      <p:sp>
        <p:nvSpPr>
          <p:cNvPr id="9" name="TextBox 9"/>
          <p:cNvSpPr txBox="1"/>
          <p:nvPr/>
        </p:nvSpPr>
        <p:spPr>
          <a:xfrm>
            <a:off x="11373898" y="2173323"/>
            <a:ext cx="5641197" cy="962380"/>
          </a:xfrm>
          <a:prstGeom prst="rect">
            <a:avLst/>
          </a:prstGeom>
        </p:spPr>
        <p:txBody>
          <a:bodyPr lIns="0" tIns="0" rIns="0" bIns="0" rtlCol="0" anchor="t">
            <a:spAutoFit/>
          </a:bodyPr>
          <a:lstStyle/>
          <a:p>
            <a:pPr>
              <a:lnSpc>
                <a:spcPts val="7680"/>
              </a:lnSpc>
            </a:pPr>
            <a:r>
              <a:rPr lang="en-US" sz="6400">
                <a:solidFill>
                  <a:srgbClr val="08122B"/>
                </a:solidFill>
                <a:latin typeface="Halant Medium"/>
              </a:rPr>
              <a:t>Titan-Polymer</a:t>
            </a:r>
          </a:p>
        </p:txBody>
      </p:sp>
      <p:sp>
        <p:nvSpPr>
          <p:cNvPr id="10" name="TextBox 10"/>
          <p:cNvSpPr txBox="1"/>
          <p:nvPr/>
        </p:nvSpPr>
        <p:spPr>
          <a:xfrm rot="-5400000">
            <a:off x="-2420838" y="5010164"/>
            <a:ext cx="6629342" cy="266672"/>
          </a:xfrm>
          <a:prstGeom prst="rect">
            <a:avLst/>
          </a:prstGeom>
        </p:spPr>
        <p:txBody>
          <a:bodyPr lIns="0" tIns="0" rIns="0" bIns="0" rtlCol="0" anchor="t">
            <a:spAutoFit/>
          </a:bodyPr>
          <a:lstStyle/>
          <a:p>
            <a:pPr algn="ctr">
              <a:lnSpc>
                <a:spcPts val="1960"/>
              </a:lnSpc>
              <a:spcBef>
                <a:spcPct val="0"/>
              </a:spcBef>
            </a:pPr>
            <a:r>
              <a:rPr lang="en-US" sz="1400" spc="70">
                <a:solidFill>
                  <a:srgbClr val="F5F6F4"/>
                </a:solidFill>
                <a:latin typeface="Overpass Light"/>
              </a:rPr>
              <a:t>MOGLINO SEZ | OCTOBER 2020</a:t>
            </a:r>
          </a:p>
        </p:txBody>
      </p:sp>
      <p:pic>
        <p:nvPicPr>
          <p:cNvPr id="11" name="Picture 11"/>
          <p:cNvPicPr>
            <a:picLocks noChangeAspect="1"/>
          </p:cNvPicPr>
          <p:nvPr/>
        </p:nvPicPr>
        <p:blipFill>
          <a:blip r:embed="rId5"/>
          <a:srcRect/>
          <a:stretch>
            <a:fillRect/>
          </a:stretch>
        </p:blipFill>
        <p:spPr>
          <a:xfrm>
            <a:off x="16544775" y="8980496"/>
            <a:ext cx="1429049" cy="10341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16453338" y="0"/>
            <a:ext cx="1834662" cy="10287000"/>
          </a:xfrm>
          <a:prstGeom prst="rect">
            <a:avLst/>
          </a:prstGeom>
          <a:solidFill>
            <a:srgbClr val="08122B"/>
          </a:solidFill>
        </p:spPr>
      </p:sp>
      <p:pic>
        <p:nvPicPr>
          <p:cNvPr id="3" name="Picture 3"/>
          <p:cNvPicPr>
            <a:picLocks noChangeAspect="1"/>
          </p:cNvPicPr>
          <p:nvPr/>
        </p:nvPicPr>
        <p:blipFill>
          <a:blip r:embed="rId2"/>
          <a:srcRect/>
          <a:stretch>
            <a:fillRect/>
          </a:stretch>
        </p:blipFill>
        <p:spPr>
          <a:xfrm>
            <a:off x="7743285" y="1328088"/>
            <a:ext cx="8710053" cy="8958912"/>
          </a:xfrm>
          <a:prstGeom prst="rect">
            <a:avLst/>
          </a:prstGeom>
        </p:spPr>
      </p:pic>
      <p:sp>
        <p:nvSpPr>
          <p:cNvPr id="4" name="TextBox 4"/>
          <p:cNvSpPr txBox="1"/>
          <p:nvPr/>
        </p:nvSpPr>
        <p:spPr>
          <a:xfrm>
            <a:off x="1028700" y="1337613"/>
            <a:ext cx="7062620" cy="1934285"/>
          </a:xfrm>
          <a:prstGeom prst="rect">
            <a:avLst/>
          </a:prstGeom>
        </p:spPr>
        <p:txBody>
          <a:bodyPr lIns="0" tIns="0" rIns="0" bIns="0" rtlCol="0" anchor="t">
            <a:spAutoFit/>
          </a:bodyPr>
          <a:lstStyle/>
          <a:p>
            <a:pPr>
              <a:lnSpc>
                <a:spcPts val="7680"/>
              </a:lnSpc>
            </a:pPr>
            <a:r>
              <a:rPr lang="en-US" sz="6400">
                <a:solidFill>
                  <a:srgbClr val="08122B"/>
                </a:solidFill>
                <a:latin typeface="Halant Medium"/>
              </a:rPr>
              <a:t>Russia's economic relevance</a:t>
            </a:r>
          </a:p>
        </p:txBody>
      </p:sp>
      <p:sp>
        <p:nvSpPr>
          <p:cNvPr id="5" name="TextBox 5"/>
          <p:cNvSpPr txBox="1"/>
          <p:nvPr/>
        </p:nvSpPr>
        <p:spPr>
          <a:xfrm>
            <a:off x="1028700" y="3485162"/>
            <a:ext cx="6714585" cy="6565898"/>
          </a:xfrm>
          <a:prstGeom prst="rect">
            <a:avLst/>
          </a:prstGeom>
        </p:spPr>
        <p:txBody>
          <a:bodyPr lIns="0" tIns="0" rIns="0" bIns="0" rtlCol="0" anchor="t">
            <a:spAutoFit/>
          </a:bodyPr>
          <a:lstStyle/>
          <a:p>
            <a:pPr>
              <a:lnSpc>
                <a:spcPts val="2709"/>
              </a:lnSpc>
            </a:pPr>
            <a:r>
              <a:rPr lang="en-US" sz="1806" spc="-18">
                <a:solidFill>
                  <a:srgbClr val="08122B"/>
                </a:solidFill>
                <a:latin typeface="Overpass Light Bold"/>
              </a:rPr>
              <a:t>Area: 17 mln. sq. km.</a:t>
            </a:r>
          </a:p>
          <a:p>
            <a:pPr>
              <a:lnSpc>
                <a:spcPts val="2709"/>
              </a:lnSpc>
            </a:pPr>
            <a:endParaRPr lang="en-US" sz="1806" spc="-18">
              <a:solidFill>
                <a:srgbClr val="08122B"/>
              </a:solidFill>
              <a:latin typeface="Overpass Light Bold"/>
            </a:endParaRPr>
          </a:p>
          <a:p>
            <a:pPr>
              <a:lnSpc>
                <a:spcPts val="2709"/>
              </a:lnSpc>
            </a:pPr>
            <a:r>
              <a:rPr lang="en-US" sz="1806" spc="-18">
                <a:solidFill>
                  <a:srgbClr val="08122B"/>
                </a:solidFill>
                <a:latin typeface="Overpass Light Bold"/>
              </a:rPr>
              <a:t>Population: 146,8 mln (15 cities above 1 mln residents)</a:t>
            </a:r>
          </a:p>
          <a:p>
            <a:pPr>
              <a:lnSpc>
                <a:spcPts val="2709"/>
              </a:lnSpc>
            </a:pPr>
            <a:endParaRPr lang="en-US" sz="1806" spc="-18">
              <a:solidFill>
                <a:srgbClr val="08122B"/>
              </a:solidFill>
              <a:latin typeface="Overpass Light Bold"/>
            </a:endParaRPr>
          </a:p>
          <a:p>
            <a:pPr>
              <a:lnSpc>
                <a:spcPts val="2709"/>
              </a:lnSpc>
            </a:pPr>
            <a:r>
              <a:rPr lang="en-US" sz="1806" spc="-18">
                <a:solidFill>
                  <a:srgbClr val="08122B"/>
                </a:solidFill>
                <a:latin typeface="Overpass Light Bold"/>
              </a:rPr>
              <a:t>Nominal GDP: 1577 bln USD</a:t>
            </a:r>
          </a:p>
          <a:p>
            <a:pPr>
              <a:lnSpc>
                <a:spcPts val="2709"/>
              </a:lnSpc>
            </a:pPr>
            <a:endParaRPr lang="en-US" sz="1806" spc="-18">
              <a:solidFill>
                <a:srgbClr val="08122B"/>
              </a:solidFill>
              <a:latin typeface="Overpass Light Bold"/>
            </a:endParaRPr>
          </a:p>
          <a:p>
            <a:pPr>
              <a:lnSpc>
                <a:spcPts val="2709"/>
              </a:lnSpc>
            </a:pPr>
            <a:r>
              <a:rPr lang="en-US" sz="1806" spc="-18">
                <a:solidFill>
                  <a:srgbClr val="08122B"/>
                </a:solidFill>
                <a:latin typeface="Overpass Light Bold"/>
              </a:rPr>
              <a:t>GDP per capita: 10.950 €</a:t>
            </a:r>
          </a:p>
          <a:p>
            <a:pPr>
              <a:lnSpc>
                <a:spcPts val="2709"/>
              </a:lnSpc>
            </a:pPr>
            <a:endParaRPr lang="en-US" sz="1806" spc="-18">
              <a:solidFill>
                <a:srgbClr val="08122B"/>
              </a:solidFill>
              <a:latin typeface="Overpass Light Bold"/>
            </a:endParaRPr>
          </a:p>
          <a:p>
            <a:pPr>
              <a:lnSpc>
                <a:spcPts val="2709"/>
              </a:lnSpc>
            </a:pPr>
            <a:r>
              <a:rPr lang="en-US" sz="1806" spc="-18">
                <a:solidFill>
                  <a:srgbClr val="08122B"/>
                </a:solidFill>
                <a:latin typeface="Overpass Light Bold"/>
              </a:rPr>
              <a:t>Ease of doing business rank: 31</a:t>
            </a:r>
          </a:p>
          <a:p>
            <a:pPr>
              <a:lnSpc>
                <a:spcPts val="2709"/>
              </a:lnSpc>
            </a:pPr>
            <a:r>
              <a:rPr lang="en-US" sz="1806" spc="-18">
                <a:solidFill>
                  <a:srgbClr val="08122B"/>
                </a:solidFill>
                <a:latin typeface="Overpass Light Bold"/>
              </a:rPr>
              <a:t>(positive trend)</a:t>
            </a:r>
          </a:p>
          <a:p>
            <a:pPr>
              <a:lnSpc>
                <a:spcPts val="2709"/>
              </a:lnSpc>
            </a:pPr>
            <a:endParaRPr lang="en-US" sz="1806" spc="-18">
              <a:solidFill>
                <a:srgbClr val="08122B"/>
              </a:solidFill>
              <a:latin typeface="Overpass Light Bold"/>
            </a:endParaRPr>
          </a:p>
          <a:p>
            <a:pPr>
              <a:lnSpc>
                <a:spcPts val="2709"/>
              </a:lnSpc>
            </a:pPr>
            <a:r>
              <a:rPr lang="en-US" sz="1806" spc="-18">
                <a:solidFill>
                  <a:srgbClr val="08122B"/>
                </a:solidFill>
                <a:latin typeface="Overpass Light Bold"/>
              </a:rPr>
              <a:t>More than 190 nationalities</a:t>
            </a:r>
          </a:p>
          <a:p>
            <a:pPr>
              <a:lnSpc>
                <a:spcPts val="2709"/>
              </a:lnSpc>
            </a:pPr>
            <a:r>
              <a:rPr lang="en-US" sz="1806" spc="-18">
                <a:solidFill>
                  <a:srgbClr val="08122B"/>
                </a:solidFill>
                <a:latin typeface="Overpass Light Bold"/>
              </a:rPr>
              <a:t>speaking 37 languages</a:t>
            </a:r>
          </a:p>
          <a:p>
            <a:pPr>
              <a:lnSpc>
                <a:spcPts val="2709"/>
              </a:lnSpc>
            </a:pPr>
            <a:endParaRPr lang="en-US" sz="1806" spc="-18">
              <a:solidFill>
                <a:srgbClr val="08122B"/>
              </a:solidFill>
              <a:latin typeface="Overpass Light Bold"/>
            </a:endParaRPr>
          </a:p>
          <a:p>
            <a:pPr>
              <a:lnSpc>
                <a:spcPts val="2709"/>
              </a:lnSpc>
            </a:pPr>
            <a:r>
              <a:rPr lang="en-US" sz="1806" spc="-18">
                <a:solidFill>
                  <a:srgbClr val="08122B"/>
                </a:solidFill>
                <a:latin typeface="Overpass Light Bold"/>
              </a:rPr>
              <a:t>Russia is a Federation with 85</a:t>
            </a:r>
          </a:p>
          <a:p>
            <a:pPr>
              <a:lnSpc>
                <a:spcPts val="2709"/>
              </a:lnSpc>
            </a:pPr>
            <a:r>
              <a:rPr lang="en-US" sz="1806" spc="-18">
                <a:solidFill>
                  <a:srgbClr val="08122B"/>
                </a:solidFill>
                <a:latin typeface="Overpass Light Bold"/>
              </a:rPr>
              <a:t>Regions across 11 time zones</a:t>
            </a:r>
          </a:p>
          <a:p>
            <a:pPr>
              <a:lnSpc>
                <a:spcPts val="2709"/>
              </a:lnSpc>
            </a:pPr>
            <a:endParaRPr lang="en-US" sz="1806" spc="-18">
              <a:solidFill>
                <a:srgbClr val="08122B"/>
              </a:solidFill>
              <a:latin typeface="Overpass Light Bold"/>
            </a:endParaRPr>
          </a:p>
          <a:p>
            <a:pPr>
              <a:lnSpc>
                <a:spcPts val="2709"/>
              </a:lnSpc>
            </a:pPr>
            <a:r>
              <a:rPr lang="en-US" sz="1806" spc="-18">
                <a:solidFill>
                  <a:srgbClr val="08122B"/>
                </a:solidFill>
                <a:latin typeface="Overpass Light Bold"/>
              </a:rPr>
              <a:t>Three levels of legislation and</a:t>
            </a:r>
          </a:p>
          <a:p>
            <a:pPr>
              <a:lnSpc>
                <a:spcPts val="2709"/>
              </a:lnSpc>
            </a:pPr>
            <a:r>
              <a:rPr lang="en-US" sz="1806" spc="-18">
                <a:solidFill>
                  <a:srgbClr val="08122B"/>
                </a:solidFill>
                <a:latin typeface="Overpass Light Bold"/>
              </a:rPr>
              <a:t>State Power (Federal, Regional, Municipal)</a:t>
            </a:r>
          </a:p>
        </p:txBody>
      </p:sp>
      <p:sp>
        <p:nvSpPr>
          <p:cNvPr id="6" name="TextBox 6"/>
          <p:cNvSpPr txBox="1"/>
          <p:nvPr/>
        </p:nvSpPr>
        <p:spPr>
          <a:xfrm rot="5400000">
            <a:off x="14352269" y="5008632"/>
            <a:ext cx="6083796" cy="269735"/>
          </a:xfrm>
          <a:prstGeom prst="rect">
            <a:avLst/>
          </a:prstGeom>
        </p:spPr>
        <p:txBody>
          <a:bodyPr lIns="0" tIns="0" rIns="0" bIns="0" rtlCol="0" anchor="t">
            <a:spAutoFit/>
          </a:bodyPr>
          <a:lstStyle/>
          <a:p>
            <a:pPr algn="ctr">
              <a:lnSpc>
                <a:spcPts val="1960"/>
              </a:lnSpc>
              <a:spcBef>
                <a:spcPct val="0"/>
              </a:spcBef>
            </a:pPr>
            <a:r>
              <a:rPr lang="en-US" sz="1400" spc="70">
                <a:solidFill>
                  <a:srgbClr val="F5F6F4"/>
                </a:solidFill>
                <a:latin typeface="Overpass Light"/>
              </a:rPr>
              <a:t>MOGLINO SEZ | OCTOBER 2020</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875343" y="9093305"/>
            <a:ext cx="2825315" cy="11936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10538102" y="0"/>
            <a:ext cx="7749898" cy="10287000"/>
          </a:xfrm>
          <a:prstGeom prst="rect">
            <a:avLst/>
          </a:prstGeom>
          <a:solidFill>
            <a:srgbClr val="F5F6F4"/>
          </a:solidFill>
        </p:spPr>
      </p:sp>
      <p:pic>
        <p:nvPicPr>
          <p:cNvPr id="3" name="Picture 3"/>
          <p:cNvPicPr>
            <a:picLocks noChangeAspect="1"/>
          </p:cNvPicPr>
          <p:nvPr/>
        </p:nvPicPr>
        <p:blipFill>
          <a:blip r:embed="rId2"/>
          <a:srcRect/>
          <a:stretch>
            <a:fillRect/>
          </a:stretch>
        </p:blipFill>
        <p:spPr>
          <a:xfrm>
            <a:off x="-132181" y="4972837"/>
            <a:ext cx="10670283" cy="4285463"/>
          </a:xfrm>
          <a:prstGeom prst="rect">
            <a:avLst/>
          </a:prstGeom>
        </p:spPr>
      </p:pic>
      <p:sp>
        <p:nvSpPr>
          <p:cNvPr id="4" name="TextBox 4"/>
          <p:cNvSpPr txBox="1"/>
          <p:nvPr/>
        </p:nvSpPr>
        <p:spPr>
          <a:xfrm>
            <a:off x="11373898" y="4475701"/>
            <a:ext cx="6625577" cy="5634990"/>
          </a:xfrm>
          <a:prstGeom prst="rect">
            <a:avLst/>
          </a:prstGeom>
        </p:spPr>
        <p:txBody>
          <a:bodyPr lIns="0" tIns="0" rIns="0" bIns="0" rtlCol="0" anchor="t">
            <a:spAutoFit/>
          </a:bodyPr>
          <a:lstStyle/>
          <a:p>
            <a:pPr>
              <a:lnSpc>
                <a:spcPts val="3150"/>
              </a:lnSpc>
            </a:pPr>
            <a:r>
              <a:rPr lang="en-US" sz="2100" spc="-21">
                <a:solidFill>
                  <a:srgbClr val="08122B"/>
                </a:solidFill>
                <a:latin typeface="Overpass Light"/>
              </a:rPr>
              <a:t>Leading gas company in the Baltic region, a joint venture of BLRT Grupp AS (Estonia) and Messer Group GmbH (Germany). Producer of industrial liquefied gases (nitrogen, argon, oxygen).</a:t>
            </a:r>
          </a:p>
          <a:p>
            <a:pPr>
              <a:lnSpc>
                <a:spcPts val="3150"/>
              </a:lnSpc>
            </a:pPr>
            <a:endParaRPr lang="en-US" sz="2100" spc="-21">
              <a:solidFill>
                <a:srgbClr val="08122B"/>
              </a:solidFill>
              <a:latin typeface="Overpass Light"/>
            </a:endParaRPr>
          </a:p>
          <a:p>
            <a:pPr marL="453390" lvl="1" indent="-226695">
              <a:lnSpc>
                <a:spcPts val="3150"/>
              </a:lnSpc>
              <a:buFont typeface="Arial"/>
              <a:buChar char="•"/>
            </a:pPr>
            <a:r>
              <a:rPr lang="en-US" sz="2100" spc="-21">
                <a:solidFill>
                  <a:srgbClr val="08122B"/>
                </a:solidFill>
                <a:latin typeface="Overpass Light"/>
              </a:rPr>
              <a:t>Total investment  1,9 billion RUB (EUR 21 million)</a:t>
            </a:r>
          </a:p>
          <a:p>
            <a:pPr marL="453390" lvl="1" indent="-226695">
              <a:lnSpc>
                <a:spcPts val="3150"/>
              </a:lnSpc>
              <a:buFont typeface="Arial"/>
              <a:buChar char="•"/>
            </a:pPr>
            <a:r>
              <a:rPr lang="en-US" sz="2100" spc="-21">
                <a:solidFill>
                  <a:srgbClr val="08122B"/>
                </a:solidFill>
                <a:latin typeface="Overpass Light"/>
              </a:rPr>
              <a:t>Production starts in 2021</a:t>
            </a:r>
          </a:p>
          <a:p>
            <a:pPr>
              <a:lnSpc>
                <a:spcPts val="3150"/>
              </a:lnSpc>
            </a:pPr>
            <a:endParaRPr lang="en-US" sz="2100" spc="-21">
              <a:solidFill>
                <a:srgbClr val="08122B"/>
              </a:solidFill>
              <a:latin typeface="Overpass Light"/>
            </a:endParaRPr>
          </a:p>
          <a:p>
            <a:pPr>
              <a:lnSpc>
                <a:spcPts val="3150"/>
              </a:lnSpc>
            </a:pPr>
            <a:r>
              <a:rPr lang="en-US" sz="2100" u="sng" spc="-21">
                <a:solidFill>
                  <a:srgbClr val="000000"/>
                </a:solidFill>
                <a:latin typeface="Overpass Light"/>
              </a:rPr>
              <a:t>https://elmemesser.ee/ </a:t>
            </a:r>
          </a:p>
          <a:p>
            <a:pPr>
              <a:lnSpc>
                <a:spcPts val="3150"/>
              </a:lnSpc>
            </a:pPr>
            <a:endParaRPr lang="en-US" sz="2100" u="sng" spc="-21">
              <a:solidFill>
                <a:srgbClr val="000000"/>
              </a:solidFill>
              <a:latin typeface="Overpass Light"/>
            </a:endParaRPr>
          </a:p>
          <a:p>
            <a:pPr>
              <a:lnSpc>
                <a:spcPts val="3150"/>
              </a:lnSpc>
            </a:pPr>
            <a:r>
              <a:rPr lang="en-US" sz="2100" spc="-21">
                <a:solidFill>
                  <a:srgbClr val="000000"/>
                </a:solidFill>
                <a:latin typeface="Overpass Light"/>
              </a:rPr>
              <a:t>Click </a:t>
            </a:r>
            <a:r>
              <a:rPr lang="en-US" sz="2100" u="sng" spc="-21">
                <a:solidFill>
                  <a:srgbClr val="000000"/>
                </a:solidFill>
                <a:latin typeface="Overpass Light"/>
              </a:rPr>
              <a:t>here</a:t>
            </a:r>
            <a:r>
              <a:rPr lang="en-US" sz="2100" spc="-21">
                <a:solidFill>
                  <a:srgbClr val="000000"/>
                </a:solidFill>
                <a:latin typeface="Overpass Light"/>
              </a:rPr>
              <a:t> information about the project</a:t>
            </a:r>
          </a:p>
          <a:p>
            <a:pPr>
              <a:lnSpc>
                <a:spcPts val="3150"/>
              </a:lnSpc>
            </a:pPr>
            <a:endParaRPr lang="en-US" sz="2100" spc="-21">
              <a:solidFill>
                <a:srgbClr val="000000"/>
              </a:solidFill>
              <a:latin typeface="Overpass Light"/>
            </a:endParaRPr>
          </a:p>
          <a:p>
            <a:pPr>
              <a:lnSpc>
                <a:spcPts val="3150"/>
              </a:lnSpc>
            </a:pPr>
            <a:endParaRPr lang="en-US" sz="2100" spc="-21">
              <a:solidFill>
                <a:srgbClr val="000000"/>
              </a:solidFill>
              <a:latin typeface="Overpass Light"/>
            </a:endParaRPr>
          </a:p>
          <a:p>
            <a:pPr>
              <a:lnSpc>
                <a:spcPts val="3150"/>
              </a:lnSpc>
            </a:pPr>
            <a:r>
              <a:rPr lang="en-US" sz="2100" spc="-21">
                <a:solidFill>
                  <a:srgbClr val="08122B"/>
                </a:solidFill>
                <a:latin typeface="Overpass Light"/>
              </a:rPr>
              <a:t>. </a:t>
            </a:r>
          </a:p>
        </p:txBody>
      </p:sp>
      <p:pic>
        <p:nvPicPr>
          <p:cNvPr id="5" name="Picture 5"/>
          <p:cNvPicPr>
            <a:picLocks noChangeAspect="1"/>
          </p:cNvPicPr>
          <p:nvPr/>
        </p:nvPicPr>
        <p:blipFill>
          <a:blip r:embed="rId3"/>
          <a:srcRect/>
          <a:stretch>
            <a:fillRect/>
          </a:stretch>
        </p:blipFill>
        <p:spPr>
          <a:xfrm>
            <a:off x="6512889" y="353266"/>
            <a:ext cx="4590660" cy="5020327"/>
          </a:xfrm>
          <a:prstGeom prst="rect">
            <a:avLst/>
          </a:prstGeom>
        </p:spPr>
      </p:pic>
      <p:pic>
        <p:nvPicPr>
          <p:cNvPr id="6" name="Picture 6"/>
          <p:cNvPicPr>
            <a:picLocks noChangeAspect="1"/>
          </p:cNvPicPr>
          <p:nvPr/>
        </p:nvPicPr>
        <p:blipFill>
          <a:blip r:embed="rId4"/>
          <a:srcRect t="1490" b="1490"/>
          <a:stretch>
            <a:fillRect/>
          </a:stretch>
        </p:blipFill>
        <p:spPr>
          <a:xfrm>
            <a:off x="793669" y="802593"/>
            <a:ext cx="1831144" cy="3787408"/>
          </a:xfrm>
          <a:prstGeom prst="rect">
            <a:avLst/>
          </a:prstGeom>
        </p:spPr>
      </p:pic>
      <p:pic>
        <p:nvPicPr>
          <p:cNvPr id="7" name="Picture 7"/>
          <p:cNvPicPr>
            <a:picLocks noChangeAspect="1"/>
          </p:cNvPicPr>
          <p:nvPr/>
        </p:nvPicPr>
        <p:blipFill>
          <a:blip r:embed="rId5"/>
          <a:srcRect/>
          <a:stretch>
            <a:fillRect/>
          </a:stretch>
        </p:blipFill>
        <p:spPr>
          <a:xfrm>
            <a:off x="16544775" y="8980496"/>
            <a:ext cx="1429049" cy="1034180"/>
          </a:xfrm>
          <a:prstGeom prst="rect">
            <a:avLst/>
          </a:prstGeom>
        </p:spPr>
      </p:pic>
      <p:pic>
        <p:nvPicPr>
          <p:cNvPr id="8"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565992" y="802593"/>
            <a:ext cx="2502547" cy="3568337"/>
          </a:xfrm>
          <a:prstGeom prst="rect">
            <a:avLst/>
          </a:prstGeom>
        </p:spPr>
      </p:pic>
      <p:pic>
        <p:nvPicPr>
          <p:cNvPr id="9" name="Picture 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348248" y="1028700"/>
            <a:ext cx="5885402" cy="750956"/>
          </a:xfrm>
          <a:prstGeom prst="rect">
            <a:avLst/>
          </a:prstGeom>
        </p:spPr>
      </p:pic>
      <p:sp>
        <p:nvSpPr>
          <p:cNvPr id="10" name="TextBox 10"/>
          <p:cNvSpPr txBox="1"/>
          <p:nvPr/>
        </p:nvSpPr>
        <p:spPr>
          <a:xfrm>
            <a:off x="11373898" y="2173323"/>
            <a:ext cx="5641197" cy="1934285"/>
          </a:xfrm>
          <a:prstGeom prst="rect">
            <a:avLst/>
          </a:prstGeom>
        </p:spPr>
        <p:txBody>
          <a:bodyPr lIns="0" tIns="0" rIns="0" bIns="0" rtlCol="0" anchor="t">
            <a:spAutoFit/>
          </a:bodyPr>
          <a:lstStyle/>
          <a:p>
            <a:pPr>
              <a:lnSpc>
                <a:spcPts val="7680"/>
              </a:lnSpc>
            </a:pPr>
            <a:r>
              <a:rPr lang="en-US" sz="6400">
                <a:solidFill>
                  <a:srgbClr val="08122B"/>
                </a:solidFill>
                <a:latin typeface="Halant Medium"/>
              </a:rPr>
              <a:t>Elme </a:t>
            </a:r>
            <a:r>
              <a:rPr lang="en-US" sz="2087">
                <a:solidFill>
                  <a:srgbClr val="08122B"/>
                </a:solidFill>
                <a:latin typeface="Arimo"/>
              </a:rPr>
              <a:t>Messer Gaas AS</a:t>
            </a:r>
          </a:p>
        </p:txBody>
      </p:sp>
      <p:sp>
        <p:nvSpPr>
          <p:cNvPr id="11" name="TextBox 11"/>
          <p:cNvSpPr txBox="1"/>
          <p:nvPr/>
        </p:nvSpPr>
        <p:spPr>
          <a:xfrm rot="-5400000">
            <a:off x="-3020644" y="2730094"/>
            <a:ext cx="6629342" cy="266672"/>
          </a:xfrm>
          <a:prstGeom prst="rect">
            <a:avLst/>
          </a:prstGeom>
        </p:spPr>
        <p:txBody>
          <a:bodyPr lIns="0" tIns="0" rIns="0" bIns="0" rtlCol="0" anchor="t">
            <a:spAutoFit/>
          </a:bodyPr>
          <a:lstStyle/>
          <a:p>
            <a:pPr algn="ctr">
              <a:lnSpc>
                <a:spcPts val="1960"/>
              </a:lnSpc>
              <a:spcBef>
                <a:spcPct val="0"/>
              </a:spcBef>
            </a:pPr>
            <a:r>
              <a:rPr lang="en-US" sz="1400" spc="70">
                <a:solidFill>
                  <a:srgbClr val="F5F6F4"/>
                </a:solidFill>
                <a:latin typeface="Overpass Light"/>
              </a:rPr>
              <a:t>MOGLINO SEZ | OCTOBER 2020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445430"/>
          </a:xfrm>
          <a:prstGeom prst="rect">
            <a:avLst/>
          </a:prstGeom>
          <a:solidFill>
            <a:srgbClr val="08122B"/>
          </a:solidFill>
        </p:spPr>
      </p:sp>
      <p:pic>
        <p:nvPicPr>
          <p:cNvPr id="3" name="Picture 3"/>
          <p:cNvPicPr>
            <a:picLocks noChangeAspect="1"/>
          </p:cNvPicPr>
          <p:nvPr/>
        </p:nvPicPr>
        <p:blipFill>
          <a:blip r:embed="rId2"/>
          <a:srcRect t="4509" b="31814"/>
          <a:stretch>
            <a:fillRect/>
          </a:stretch>
        </p:blipFill>
        <p:spPr>
          <a:xfrm>
            <a:off x="7373607" y="3445430"/>
            <a:ext cx="3540786" cy="4012706"/>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347193" y="3445430"/>
            <a:ext cx="4012706" cy="4012706"/>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l="46464" t="4321" r="10426" b="14600"/>
          <a:stretch>
            <a:fillRect/>
          </a:stretch>
        </p:blipFill>
        <p:spPr>
          <a:xfrm>
            <a:off x="12237064" y="3459646"/>
            <a:ext cx="3188980" cy="3998491"/>
          </a:xfrm>
          <a:prstGeom prst="rect">
            <a:avLst/>
          </a:prstGeom>
        </p:spPr>
      </p:pic>
      <p:sp>
        <p:nvSpPr>
          <p:cNvPr id="6" name="TextBox 6"/>
          <p:cNvSpPr txBox="1"/>
          <p:nvPr/>
        </p:nvSpPr>
        <p:spPr>
          <a:xfrm>
            <a:off x="1028700" y="760335"/>
            <a:ext cx="10018754" cy="1934285"/>
          </a:xfrm>
          <a:prstGeom prst="rect">
            <a:avLst/>
          </a:prstGeom>
        </p:spPr>
        <p:txBody>
          <a:bodyPr lIns="0" tIns="0" rIns="0" bIns="0" rtlCol="0" anchor="t">
            <a:spAutoFit/>
          </a:bodyPr>
          <a:lstStyle/>
          <a:p>
            <a:pPr>
              <a:lnSpc>
                <a:spcPts val="7679"/>
              </a:lnSpc>
            </a:pPr>
            <a:r>
              <a:rPr lang="en-US" sz="6399">
                <a:solidFill>
                  <a:srgbClr val="F5F6F4"/>
                </a:solidFill>
                <a:latin typeface="Halant Medium"/>
              </a:rPr>
              <a:t>Our team is ready to support</a:t>
            </a:r>
          </a:p>
        </p:txBody>
      </p:sp>
      <p:grpSp>
        <p:nvGrpSpPr>
          <p:cNvPr id="7" name="Group 7"/>
          <p:cNvGrpSpPr/>
          <p:nvPr/>
        </p:nvGrpSpPr>
        <p:grpSpPr>
          <a:xfrm>
            <a:off x="2552992" y="7973940"/>
            <a:ext cx="3806907" cy="742891"/>
            <a:chOff x="0" y="0"/>
            <a:chExt cx="5075877" cy="990521"/>
          </a:xfrm>
        </p:grpSpPr>
        <p:sp>
          <p:nvSpPr>
            <p:cNvPr id="8" name="TextBox 8"/>
            <p:cNvSpPr txBox="1"/>
            <p:nvPr/>
          </p:nvSpPr>
          <p:spPr>
            <a:xfrm>
              <a:off x="0" y="500273"/>
              <a:ext cx="5075877" cy="490249"/>
            </a:xfrm>
            <a:prstGeom prst="rect">
              <a:avLst/>
            </a:prstGeom>
          </p:spPr>
          <p:txBody>
            <a:bodyPr lIns="0" tIns="0" rIns="0" bIns="0" rtlCol="0" anchor="t">
              <a:spAutoFit/>
            </a:bodyPr>
            <a:lstStyle/>
            <a:p>
              <a:pPr algn="ctr">
                <a:lnSpc>
                  <a:spcPts val="2850"/>
                </a:lnSpc>
              </a:pPr>
              <a:r>
                <a:rPr lang="en-US" sz="1900" spc="-19">
                  <a:solidFill>
                    <a:srgbClr val="08122B"/>
                  </a:solidFill>
                  <a:latin typeface="Overpass Light"/>
                </a:rPr>
                <a:t>Head of Investor Relations</a:t>
              </a:r>
            </a:p>
          </p:txBody>
        </p:sp>
        <p:sp>
          <p:nvSpPr>
            <p:cNvPr id="9" name="TextBox 9"/>
            <p:cNvSpPr txBox="1"/>
            <p:nvPr/>
          </p:nvSpPr>
          <p:spPr>
            <a:xfrm>
              <a:off x="0" y="-114300"/>
              <a:ext cx="5075877" cy="538630"/>
            </a:xfrm>
            <a:prstGeom prst="rect">
              <a:avLst/>
            </a:prstGeom>
          </p:spPr>
          <p:txBody>
            <a:bodyPr lIns="0" tIns="0" rIns="0" bIns="0" rtlCol="0" anchor="t">
              <a:spAutoFit/>
            </a:bodyPr>
            <a:lstStyle/>
            <a:p>
              <a:pPr algn="ctr">
                <a:lnSpc>
                  <a:spcPts val="3150"/>
                </a:lnSpc>
              </a:pPr>
              <a:r>
                <a:rPr lang="en-US" sz="2100" spc="-21">
                  <a:solidFill>
                    <a:srgbClr val="08122B"/>
                  </a:solidFill>
                  <a:latin typeface="Overpass Light Bold"/>
                </a:rPr>
                <a:t>EKATERINA PYKHTINA</a:t>
              </a:r>
            </a:p>
          </p:txBody>
        </p:sp>
      </p:grpSp>
      <p:grpSp>
        <p:nvGrpSpPr>
          <p:cNvPr id="10" name="Group 10"/>
          <p:cNvGrpSpPr/>
          <p:nvPr/>
        </p:nvGrpSpPr>
        <p:grpSpPr>
          <a:xfrm>
            <a:off x="7240546" y="7973940"/>
            <a:ext cx="3806907" cy="742891"/>
            <a:chOff x="0" y="0"/>
            <a:chExt cx="5075877" cy="990521"/>
          </a:xfrm>
        </p:grpSpPr>
        <p:sp>
          <p:nvSpPr>
            <p:cNvPr id="11" name="TextBox 11"/>
            <p:cNvSpPr txBox="1"/>
            <p:nvPr/>
          </p:nvSpPr>
          <p:spPr>
            <a:xfrm>
              <a:off x="0" y="500273"/>
              <a:ext cx="5075877" cy="490249"/>
            </a:xfrm>
            <a:prstGeom prst="rect">
              <a:avLst/>
            </a:prstGeom>
          </p:spPr>
          <p:txBody>
            <a:bodyPr lIns="0" tIns="0" rIns="0" bIns="0" rtlCol="0" anchor="t">
              <a:spAutoFit/>
            </a:bodyPr>
            <a:lstStyle/>
            <a:p>
              <a:pPr algn="ctr">
                <a:lnSpc>
                  <a:spcPts val="2850"/>
                </a:lnSpc>
              </a:pPr>
              <a:r>
                <a:rPr lang="en-US" sz="1900" spc="-19">
                  <a:solidFill>
                    <a:srgbClr val="08122B"/>
                  </a:solidFill>
                  <a:latin typeface="Overpass Light"/>
                </a:rPr>
                <a:t>CEO</a:t>
              </a:r>
            </a:p>
          </p:txBody>
        </p:sp>
        <p:sp>
          <p:nvSpPr>
            <p:cNvPr id="12" name="TextBox 12"/>
            <p:cNvSpPr txBox="1"/>
            <p:nvPr/>
          </p:nvSpPr>
          <p:spPr>
            <a:xfrm>
              <a:off x="0" y="-114300"/>
              <a:ext cx="5075877" cy="538630"/>
            </a:xfrm>
            <a:prstGeom prst="rect">
              <a:avLst/>
            </a:prstGeom>
          </p:spPr>
          <p:txBody>
            <a:bodyPr lIns="0" tIns="0" rIns="0" bIns="0" rtlCol="0" anchor="t">
              <a:spAutoFit/>
            </a:bodyPr>
            <a:lstStyle/>
            <a:p>
              <a:pPr algn="ctr">
                <a:lnSpc>
                  <a:spcPts val="3150"/>
                </a:lnSpc>
              </a:pPr>
              <a:r>
                <a:rPr lang="en-US" sz="2100" spc="-21">
                  <a:solidFill>
                    <a:srgbClr val="08122B"/>
                  </a:solidFill>
                  <a:latin typeface="Overpass Light Bold"/>
                </a:rPr>
                <a:t>NATALIA YUSHKO</a:t>
              </a:r>
            </a:p>
          </p:txBody>
        </p:sp>
      </p:grpSp>
      <p:grpSp>
        <p:nvGrpSpPr>
          <p:cNvPr id="13" name="Group 13"/>
          <p:cNvGrpSpPr/>
          <p:nvPr/>
        </p:nvGrpSpPr>
        <p:grpSpPr>
          <a:xfrm>
            <a:off x="11928100" y="7973940"/>
            <a:ext cx="3806907" cy="742891"/>
            <a:chOff x="0" y="0"/>
            <a:chExt cx="5075877" cy="990521"/>
          </a:xfrm>
        </p:grpSpPr>
        <p:sp>
          <p:nvSpPr>
            <p:cNvPr id="14" name="TextBox 14"/>
            <p:cNvSpPr txBox="1"/>
            <p:nvPr/>
          </p:nvSpPr>
          <p:spPr>
            <a:xfrm>
              <a:off x="0" y="500273"/>
              <a:ext cx="5075877" cy="490249"/>
            </a:xfrm>
            <a:prstGeom prst="rect">
              <a:avLst/>
            </a:prstGeom>
          </p:spPr>
          <p:txBody>
            <a:bodyPr lIns="0" tIns="0" rIns="0" bIns="0" rtlCol="0" anchor="t">
              <a:spAutoFit/>
            </a:bodyPr>
            <a:lstStyle/>
            <a:p>
              <a:pPr algn="ctr">
                <a:lnSpc>
                  <a:spcPts val="2850"/>
                </a:lnSpc>
              </a:pPr>
              <a:r>
                <a:rPr lang="en-US" sz="1900" spc="-19">
                  <a:solidFill>
                    <a:srgbClr val="08122B"/>
                  </a:solidFill>
                  <a:latin typeface="Overpass Light"/>
                </a:rPr>
                <a:t>Investor Support</a:t>
              </a:r>
            </a:p>
          </p:txBody>
        </p:sp>
        <p:sp>
          <p:nvSpPr>
            <p:cNvPr id="15" name="TextBox 15"/>
            <p:cNvSpPr txBox="1"/>
            <p:nvPr/>
          </p:nvSpPr>
          <p:spPr>
            <a:xfrm>
              <a:off x="0" y="-114300"/>
              <a:ext cx="5075877" cy="538630"/>
            </a:xfrm>
            <a:prstGeom prst="rect">
              <a:avLst/>
            </a:prstGeom>
          </p:spPr>
          <p:txBody>
            <a:bodyPr lIns="0" tIns="0" rIns="0" bIns="0" rtlCol="0" anchor="t">
              <a:spAutoFit/>
            </a:bodyPr>
            <a:lstStyle/>
            <a:p>
              <a:pPr algn="ctr">
                <a:lnSpc>
                  <a:spcPts val="3150"/>
                </a:lnSpc>
              </a:pPr>
              <a:r>
                <a:rPr lang="en-US" sz="2100" spc="-21">
                  <a:solidFill>
                    <a:srgbClr val="08122B"/>
                  </a:solidFill>
                  <a:latin typeface="Overpass Light Bold"/>
                </a:rPr>
                <a:t>MS XXX</a:t>
              </a:r>
            </a:p>
          </p:txBody>
        </p:sp>
      </p:grpSp>
      <p:pic>
        <p:nvPicPr>
          <p:cNvPr id="16" name="Picture 16"/>
          <p:cNvPicPr>
            <a:picLocks noChangeAspect="1"/>
          </p:cNvPicPr>
          <p:nvPr/>
        </p:nvPicPr>
        <p:blipFill>
          <a:blip r:embed="rId5"/>
          <a:srcRect/>
          <a:stretch>
            <a:fillRect/>
          </a:stretch>
        </p:blipFill>
        <p:spPr>
          <a:xfrm>
            <a:off x="16544775" y="8980496"/>
            <a:ext cx="1429049" cy="10341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0" y="0"/>
            <a:ext cx="7241358" cy="10287000"/>
          </a:xfrm>
          <a:prstGeom prst="rect">
            <a:avLst/>
          </a:prstGeom>
          <a:solidFill>
            <a:srgbClr val="F5F6F4"/>
          </a:solidFill>
        </p:spPr>
      </p:sp>
      <p:pic>
        <p:nvPicPr>
          <p:cNvPr id="3" name="Picture 3"/>
          <p:cNvPicPr>
            <a:picLocks noChangeAspect="1"/>
          </p:cNvPicPr>
          <p:nvPr/>
        </p:nvPicPr>
        <p:blipFill>
          <a:blip r:embed="rId2"/>
          <a:srcRect/>
          <a:stretch>
            <a:fillRect/>
          </a:stretch>
        </p:blipFill>
        <p:spPr>
          <a:xfrm>
            <a:off x="7241358" y="2493419"/>
            <a:ext cx="11046642" cy="7373633"/>
          </a:xfrm>
          <a:prstGeom prst="rect">
            <a:avLst/>
          </a:prstGeom>
        </p:spPr>
      </p:pic>
      <p:pic>
        <p:nvPicPr>
          <p:cNvPr id="4" name="Picture 4"/>
          <p:cNvPicPr>
            <a:picLocks noChangeAspect="1"/>
          </p:cNvPicPr>
          <p:nvPr/>
        </p:nvPicPr>
        <p:blipFill>
          <a:blip r:embed="rId3"/>
          <a:srcRect/>
          <a:stretch>
            <a:fillRect/>
          </a:stretch>
        </p:blipFill>
        <p:spPr>
          <a:xfrm>
            <a:off x="1093671" y="6457473"/>
            <a:ext cx="358461" cy="244202"/>
          </a:xfrm>
          <a:prstGeom prst="rect">
            <a:avLst/>
          </a:prstGeom>
        </p:spPr>
      </p:pic>
      <p:pic>
        <p:nvPicPr>
          <p:cNvPr id="5" name="Picture 5"/>
          <p:cNvPicPr>
            <a:picLocks noChangeAspect="1"/>
          </p:cNvPicPr>
          <p:nvPr/>
        </p:nvPicPr>
        <p:blipFill>
          <a:blip r:embed="rId4"/>
          <a:srcRect/>
          <a:stretch>
            <a:fillRect/>
          </a:stretch>
        </p:blipFill>
        <p:spPr>
          <a:xfrm>
            <a:off x="1028700" y="5805425"/>
            <a:ext cx="423432" cy="464036"/>
          </a:xfrm>
          <a:prstGeom prst="rect">
            <a:avLst/>
          </a:prstGeom>
        </p:spPr>
      </p:pic>
      <p:pic>
        <p:nvPicPr>
          <p:cNvPr id="6" name="Picture 6"/>
          <p:cNvPicPr>
            <a:picLocks noChangeAspect="1"/>
          </p:cNvPicPr>
          <p:nvPr/>
        </p:nvPicPr>
        <p:blipFill>
          <a:blip r:embed="rId5"/>
          <a:srcRect/>
          <a:stretch>
            <a:fillRect/>
          </a:stretch>
        </p:blipFill>
        <p:spPr>
          <a:xfrm>
            <a:off x="1093671" y="6984247"/>
            <a:ext cx="358461" cy="358461"/>
          </a:xfrm>
          <a:prstGeom prst="rect">
            <a:avLst/>
          </a:prstGeom>
        </p:spPr>
      </p:pic>
      <p:pic>
        <p:nvPicPr>
          <p:cNvPr id="7" name="Picture 7">
            <a:hlinkClick r:id="rId6"/>
          </p:cNvPr>
          <p:cNvPicPr>
            <a:picLocks noChangeAspect="1"/>
          </p:cNvPicPr>
          <p:nvPr/>
        </p:nvPicPr>
        <p:blipFill>
          <a:blip r:embed="rId7"/>
          <a:srcRect/>
          <a:stretch>
            <a:fillRect/>
          </a:stretch>
        </p:blipFill>
        <p:spPr>
          <a:xfrm>
            <a:off x="1028700" y="8227953"/>
            <a:ext cx="423432" cy="423432"/>
          </a:xfrm>
          <a:prstGeom prst="rect">
            <a:avLst/>
          </a:prstGeom>
        </p:spPr>
      </p:pic>
      <p:pic>
        <p:nvPicPr>
          <p:cNvPr id="8" name="Picture 8">
            <a:hlinkClick r:id="rId8"/>
          </p:cNvPr>
          <p:cNvPicPr>
            <a:picLocks noChangeAspect="1"/>
          </p:cNvPicPr>
          <p:nvPr/>
        </p:nvPicPr>
        <p:blipFill>
          <a:blip r:embed="rId9"/>
          <a:srcRect/>
          <a:stretch>
            <a:fillRect/>
          </a:stretch>
        </p:blipFill>
        <p:spPr>
          <a:xfrm>
            <a:off x="2144413" y="8227953"/>
            <a:ext cx="423432" cy="423432"/>
          </a:xfrm>
          <a:prstGeom prst="rect">
            <a:avLst/>
          </a:prstGeom>
        </p:spPr>
      </p:pic>
      <p:pic>
        <p:nvPicPr>
          <p:cNvPr id="9" name="Picture 9">
            <a:hlinkClick r:id="rId10"/>
          </p:cNvPr>
          <p:cNvPicPr>
            <a:picLocks noChangeAspect="1"/>
          </p:cNvPicPr>
          <p:nvPr/>
        </p:nvPicPr>
        <p:blipFill>
          <a:blip r:embed="rId11"/>
          <a:srcRect/>
          <a:stretch>
            <a:fillRect/>
          </a:stretch>
        </p:blipFill>
        <p:spPr>
          <a:xfrm>
            <a:off x="3139351" y="8170058"/>
            <a:ext cx="481328" cy="481328"/>
          </a:xfrm>
          <a:prstGeom prst="rect">
            <a:avLst/>
          </a:prstGeom>
        </p:spPr>
      </p:pic>
      <p:sp>
        <p:nvSpPr>
          <p:cNvPr id="10" name="TextBox 10"/>
          <p:cNvSpPr txBox="1"/>
          <p:nvPr/>
        </p:nvSpPr>
        <p:spPr>
          <a:xfrm>
            <a:off x="1028700" y="4111629"/>
            <a:ext cx="5161020" cy="1085850"/>
          </a:xfrm>
          <a:prstGeom prst="rect">
            <a:avLst/>
          </a:prstGeom>
        </p:spPr>
        <p:txBody>
          <a:bodyPr lIns="0" tIns="0" rIns="0" bIns="0" rtlCol="0" anchor="t">
            <a:spAutoFit/>
          </a:bodyPr>
          <a:lstStyle/>
          <a:p>
            <a:pPr>
              <a:lnSpc>
                <a:spcPts val="2660"/>
              </a:lnSpc>
            </a:pPr>
            <a:r>
              <a:rPr lang="en-US" sz="1900" spc="-19">
                <a:solidFill>
                  <a:srgbClr val="000000"/>
                </a:solidFill>
                <a:latin typeface="Overpass Light"/>
              </a:rPr>
              <a:t>180502, Pskov region, Pskov district, </a:t>
            </a:r>
          </a:p>
          <a:p>
            <a:pPr>
              <a:lnSpc>
                <a:spcPts val="2850"/>
              </a:lnSpc>
            </a:pPr>
            <a:r>
              <a:rPr lang="en-US" sz="1900" spc="-19">
                <a:solidFill>
                  <a:srgbClr val="08122B"/>
                </a:solidFill>
                <a:latin typeface="Overpass Light"/>
              </a:rPr>
              <a:t>Moglino village , SEZ  PPT Moglino, h.18</a:t>
            </a:r>
          </a:p>
          <a:p>
            <a:pPr>
              <a:lnSpc>
                <a:spcPts val="2850"/>
              </a:lnSpc>
            </a:pPr>
            <a:r>
              <a:rPr lang="en-US" sz="1900" spc="-19">
                <a:solidFill>
                  <a:srgbClr val="08122B"/>
                </a:solidFill>
                <a:latin typeface="Overpass Light"/>
              </a:rPr>
              <a:t>Russia</a:t>
            </a:r>
          </a:p>
        </p:txBody>
      </p:sp>
      <p:sp>
        <p:nvSpPr>
          <p:cNvPr id="11" name="TextBox 11"/>
          <p:cNvSpPr txBox="1"/>
          <p:nvPr/>
        </p:nvSpPr>
        <p:spPr>
          <a:xfrm>
            <a:off x="1028700" y="3591530"/>
            <a:ext cx="5161020" cy="432548"/>
          </a:xfrm>
          <a:prstGeom prst="rect">
            <a:avLst/>
          </a:prstGeom>
        </p:spPr>
        <p:txBody>
          <a:bodyPr lIns="0" tIns="0" rIns="0" bIns="0" rtlCol="0" anchor="t">
            <a:spAutoFit/>
          </a:bodyPr>
          <a:lstStyle/>
          <a:p>
            <a:pPr>
              <a:lnSpc>
                <a:spcPts val="3150"/>
              </a:lnSpc>
            </a:pPr>
            <a:r>
              <a:rPr lang="en-US" sz="2100" spc="-21">
                <a:solidFill>
                  <a:srgbClr val="08122B"/>
                </a:solidFill>
                <a:latin typeface="Overpass Light Bold"/>
              </a:rPr>
              <a:t>SITE OFFICE</a:t>
            </a:r>
          </a:p>
        </p:txBody>
      </p:sp>
      <p:sp>
        <p:nvSpPr>
          <p:cNvPr id="12" name="TextBox 12"/>
          <p:cNvSpPr txBox="1"/>
          <p:nvPr/>
        </p:nvSpPr>
        <p:spPr>
          <a:xfrm>
            <a:off x="1648206" y="6261963"/>
            <a:ext cx="5404409" cy="439712"/>
          </a:xfrm>
          <a:prstGeom prst="rect">
            <a:avLst/>
          </a:prstGeom>
        </p:spPr>
        <p:txBody>
          <a:bodyPr lIns="0" tIns="0" rIns="0" bIns="0" rtlCol="0" anchor="t">
            <a:spAutoFit/>
          </a:bodyPr>
          <a:lstStyle/>
          <a:p>
            <a:pPr>
              <a:lnSpc>
                <a:spcPts val="3202"/>
              </a:lnSpc>
            </a:pPr>
            <a:r>
              <a:rPr lang="en-US" sz="2135" spc="-21">
                <a:solidFill>
                  <a:srgbClr val="08122B"/>
                </a:solidFill>
                <a:latin typeface="Overpass Light"/>
              </a:rPr>
              <a:t>info@moglinosez.ru</a:t>
            </a:r>
          </a:p>
        </p:txBody>
      </p:sp>
      <p:sp>
        <p:nvSpPr>
          <p:cNvPr id="13" name="TextBox 13"/>
          <p:cNvSpPr txBox="1"/>
          <p:nvPr/>
        </p:nvSpPr>
        <p:spPr>
          <a:xfrm>
            <a:off x="1028700" y="9020203"/>
            <a:ext cx="4964730" cy="266672"/>
          </a:xfrm>
          <a:prstGeom prst="rect">
            <a:avLst/>
          </a:prstGeom>
        </p:spPr>
        <p:txBody>
          <a:bodyPr lIns="0" tIns="0" rIns="0" bIns="0" rtlCol="0" anchor="t">
            <a:spAutoFit/>
          </a:bodyPr>
          <a:lstStyle/>
          <a:p>
            <a:pPr>
              <a:lnSpc>
                <a:spcPts val="1959"/>
              </a:lnSpc>
              <a:spcBef>
                <a:spcPct val="0"/>
              </a:spcBef>
            </a:pPr>
            <a:r>
              <a:rPr lang="en-US" sz="1400" spc="70">
                <a:solidFill>
                  <a:srgbClr val="08122B"/>
                </a:solidFill>
                <a:latin typeface="Overpass Light"/>
              </a:rPr>
              <a:t>MOGLINO SEZ | OCTOBER 2020</a:t>
            </a:r>
          </a:p>
        </p:txBody>
      </p:sp>
      <p:sp>
        <p:nvSpPr>
          <p:cNvPr id="14" name="TextBox 14"/>
          <p:cNvSpPr txBox="1"/>
          <p:nvPr/>
        </p:nvSpPr>
        <p:spPr>
          <a:xfrm>
            <a:off x="9762610" y="1518655"/>
            <a:ext cx="7496690" cy="951335"/>
          </a:xfrm>
          <a:prstGeom prst="rect">
            <a:avLst/>
          </a:prstGeom>
        </p:spPr>
        <p:txBody>
          <a:bodyPr lIns="0" tIns="0" rIns="0" bIns="0" rtlCol="0" anchor="t">
            <a:spAutoFit/>
          </a:bodyPr>
          <a:lstStyle/>
          <a:p>
            <a:pPr algn="r">
              <a:lnSpc>
                <a:spcPts val="7680"/>
              </a:lnSpc>
            </a:pPr>
            <a:r>
              <a:rPr lang="en-US" sz="6400">
                <a:solidFill>
                  <a:srgbClr val="F5F6F4"/>
                </a:solidFill>
                <a:latin typeface="Halant Medium"/>
              </a:rPr>
              <a:t>Contact us</a:t>
            </a:r>
          </a:p>
        </p:txBody>
      </p:sp>
      <p:sp>
        <p:nvSpPr>
          <p:cNvPr id="15" name="TextBox 15"/>
          <p:cNvSpPr txBox="1"/>
          <p:nvPr/>
        </p:nvSpPr>
        <p:spPr>
          <a:xfrm>
            <a:off x="1028700" y="1503608"/>
            <a:ext cx="5058345" cy="971905"/>
          </a:xfrm>
          <a:prstGeom prst="rect">
            <a:avLst/>
          </a:prstGeom>
        </p:spPr>
        <p:txBody>
          <a:bodyPr lIns="0" tIns="0" rIns="0" bIns="0" rtlCol="0" anchor="t">
            <a:spAutoFit/>
          </a:bodyPr>
          <a:lstStyle/>
          <a:p>
            <a:pPr>
              <a:lnSpc>
                <a:spcPts val="3839"/>
              </a:lnSpc>
            </a:pPr>
            <a:r>
              <a:rPr lang="en-US" sz="3200">
                <a:solidFill>
                  <a:srgbClr val="08122B"/>
                </a:solidFill>
                <a:latin typeface="Halant Medium"/>
              </a:rPr>
              <a:t>FOR INQUIRIES</a:t>
            </a:r>
          </a:p>
          <a:p>
            <a:pPr>
              <a:lnSpc>
                <a:spcPts val="3840"/>
              </a:lnSpc>
            </a:pPr>
            <a:endParaRPr lang="en-US" sz="3200">
              <a:solidFill>
                <a:srgbClr val="08122B"/>
              </a:solidFill>
              <a:latin typeface="Halant Medium"/>
            </a:endParaRPr>
          </a:p>
        </p:txBody>
      </p:sp>
      <p:sp>
        <p:nvSpPr>
          <p:cNvPr id="16" name="TextBox 16"/>
          <p:cNvSpPr txBox="1"/>
          <p:nvPr/>
        </p:nvSpPr>
        <p:spPr>
          <a:xfrm>
            <a:off x="1648206" y="5775684"/>
            <a:ext cx="6566326" cy="379095"/>
          </a:xfrm>
          <a:prstGeom prst="rect">
            <a:avLst/>
          </a:prstGeom>
        </p:spPr>
        <p:txBody>
          <a:bodyPr lIns="0" tIns="0" rIns="0" bIns="0" rtlCol="0" anchor="t">
            <a:spAutoFit/>
          </a:bodyPr>
          <a:lstStyle/>
          <a:p>
            <a:pPr>
              <a:lnSpc>
                <a:spcPts val="2700"/>
              </a:lnSpc>
            </a:pPr>
            <a:r>
              <a:rPr lang="en-US" sz="1800" spc="-18">
                <a:solidFill>
                  <a:srgbClr val="08122B"/>
                </a:solidFill>
                <a:latin typeface="Overpass Light"/>
              </a:rPr>
              <a:t>+7 8112 29-33-33</a:t>
            </a:r>
          </a:p>
        </p:txBody>
      </p:sp>
      <p:sp>
        <p:nvSpPr>
          <p:cNvPr id="17" name="TextBox 17"/>
          <p:cNvSpPr txBox="1"/>
          <p:nvPr/>
        </p:nvSpPr>
        <p:spPr>
          <a:xfrm>
            <a:off x="1648206" y="6963614"/>
            <a:ext cx="6566326" cy="394335"/>
          </a:xfrm>
          <a:prstGeom prst="rect">
            <a:avLst/>
          </a:prstGeom>
        </p:spPr>
        <p:txBody>
          <a:bodyPr lIns="0" tIns="0" rIns="0" bIns="0" rtlCol="0" anchor="t">
            <a:spAutoFit/>
          </a:bodyPr>
          <a:lstStyle/>
          <a:p>
            <a:pPr>
              <a:lnSpc>
                <a:spcPts val="2850"/>
              </a:lnSpc>
            </a:pPr>
            <a:r>
              <a:rPr lang="en-US" sz="1900" u="sng" spc="-19">
                <a:solidFill>
                  <a:srgbClr val="08122B"/>
                </a:solidFill>
                <a:latin typeface="Overpass Light"/>
              </a:rPr>
              <a:t>moglino.com</a:t>
            </a:r>
          </a:p>
        </p:txBody>
      </p:sp>
      <p:pic>
        <p:nvPicPr>
          <p:cNvPr id="18" name="Picture 18"/>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5193975" y="8585266"/>
            <a:ext cx="2825315" cy="11936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0" y="4611173"/>
            <a:ext cx="18288000" cy="2975954"/>
          </a:xfrm>
          <a:prstGeom prst="rect">
            <a:avLst/>
          </a:prstGeom>
          <a:solidFill>
            <a:srgbClr val="F5F6F4"/>
          </a:solidFill>
        </p:spPr>
      </p:sp>
      <p:pic>
        <p:nvPicPr>
          <p:cNvPr id="3" name="Picture 3"/>
          <p:cNvPicPr>
            <a:picLocks noChangeAspect="1"/>
          </p:cNvPicPr>
          <p:nvPr/>
        </p:nvPicPr>
        <p:blipFill>
          <a:blip r:embed="rId2"/>
          <a:srcRect/>
          <a:stretch>
            <a:fillRect/>
          </a:stretch>
        </p:blipFill>
        <p:spPr>
          <a:xfrm>
            <a:off x="3102370" y="5275074"/>
            <a:ext cx="882429" cy="824076"/>
          </a:xfrm>
          <a:prstGeom prst="rect">
            <a:avLst/>
          </a:prstGeom>
        </p:spPr>
      </p:pic>
      <p:sp>
        <p:nvSpPr>
          <p:cNvPr id="4" name="TextBox 4"/>
          <p:cNvSpPr txBox="1"/>
          <p:nvPr/>
        </p:nvSpPr>
        <p:spPr>
          <a:xfrm>
            <a:off x="3164654" y="2000408"/>
            <a:ext cx="11958692" cy="1934285"/>
          </a:xfrm>
          <a:prstGeom prst="rect">
            <a:avLst/>
          </a:prstGeom>
        </p:spPr>
        <p:txBody>
          <a:bodyPr lIns="0" tIns="0" rIns="0" bIns="0" rtlCol="0" anchor="t">
            <a:spAutoFit/>
          </a:bodyPr>
          <a:lstStyle/>
          <a:p>
            <a:pPr algn="ctr">
              <a:lnSpc>
                <a:spcPts val="7680"/>
              </a:lnSpc>
            </a:pPr>
            <a:r>
              <a:rPr lang="en-US" sz="6400">
                <a:solidFill>
                  <a:srgbClr val="F5F6F4"/>
                </a:solidFill>
                <a:latin typeface="Halant Medium"/>
              </a:rPr>
              <a:t>PSKOV OBLAST</a:t>
            </a:r>
          </a:p>
          <a:p>
            <a:pPr algn="ctr">
              <a:lnSpc>
                <a:spcPts val="7680"/>
              </a:lnSpc>
            </a:pPr>
            <a:r>
              <a:rPr lang="en-US" sz="6400">
                <a:solidFill>
                  <a:srgbClr val="F5F6F4"/>
                </a:solidFill>
                <a:latin typeface="Halant Medium"/>
              </a:rPr>
              <a:t>Russia´s Western Door</a:t>
            </a:r>
          </a:p>
        </p:txBody>
      </p:sp>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31306" y="1990883"/>
            <a:ext cx="1527994" cy="1888982"/>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258914" y="8661452"/>
            <a:ext cx="2825315" cy="1193695"/>
          </a:xfrm>
          <a:prstGeom prst="rect">
            <a:avLst/>
          </a:prstGeom>
        </p:spPr>
      </p:pic>
      <p:pic>
        <p:nvPicPr>
          <p:cNvPr id="7" name="Picture 7"/>
          <p:cNvPicPr>
            <a:picLocks noChangeAspect="1"/>
          </p:cNvPicPr>
          <p:nvPr/>
        </p:nvPicPr>
        <p:blipFill>
          <a:blip r:embed="rId5"/>
          <a:srcRect/>
          <a:stretch>
            <a:fillRect/>
          </a:stretch>
        </p:blipFill>
        <p:spPr>
          <a:xfrm>
            <a:off x="2584024" y="5147452"/>
            <a:ext cx="1792486" cy="1911985"/>
          </a:xfrm>
          <a:prstGeom prst="rect">
            <a:avLst/>
          </a:prstGeom>
        </p:spPr>
      </p:pic>
      <p:pic>
        <p:nvPicPr>
          <p:cNvPr id="8" name="Picture 8"/>
          <p:cNvPicPr>
            <a:picLocks noChangeAspect="1"/>
          </p:cNvPicPr>
          <p:nvPr/>
        </p:nvPicPr>
        <p:blipFill>
          <a:blip r:embed="rId6"/>
          <a:srcRect/>
          <a:stretch>
            <a:fillRect/>
          </a:stretch>
        </p:blipFill>
        <p:spPr>
          <a:xfrm>
            <a:off x="5778247" y="5147452"/>
            <a:ext cx="2254823" cy="1911985"/>
          </a:xfrm>
          <a:prstGeom prst="rect">
            <a:avLst/>
          </a:prstGeom>
        </p:spPr>
      </p:pic>
      <p:pic>
        <p:nvPicPr>
          <p:cNvPr id="9" name="Picture 9"/>
          <p:cNvPicPr>
            <a:picLocks noChangeAspect="1"/>
          </p:cNvPicPr>
          <p:nvPr/>
        </p:nvPicPr>
        <p:blipFill>
          <a:blip r:embed="rId7"/>
          <a:srcRect/>
          <a:stretch>
            <a:fillRect/>
          </a:stretch>
        </p:blipFill>
        <p:spPr>
          <a:xfrm>
            <a:off x="9766350" y="5143500"/>
            <a:ext cx="2497324" cy="1915936"/>
          </a:xfrm>
          <a:prstGeom prst="rect">
            <a:avLst/>
          </a:prstGeom>
        </p:spPr>
      </p:pic>
      <p:pic>
        <p:nvPicPr>
          <p:cNvPr id="10" name="Picture 10"/>
          <p:cNvPicPr>
            <a:picLocks noChangeAspect="1"/>
          </p:cNvPicPr>
          <p:nvPr/>
        </p:nvPicPr>
        <p:blipFill>
          <a:blip r:embed="rId8"/>
          <a:srcRect/>
          <a:stretch>
            <a:fillRect/>
          </a:stretch>
        </p:blipFill>
        <p:spPr>
          <a:xfrm>
            <a:off x="13456132" y="5143500"/>
            <a:ext cx="2275174" cy="1915936"/>
          </a:xfrm>
          <a:prstGeom prst="rect">
            <a:avLst/>
          </a:prstGeom>
        </p:spPr>
      </p:pic>
      <p:sp>
        <p:nvSpPr>
          <p:cNvPr id="11" name="TextBox 11"/>
          <p:cNvSpPr txBox="1"/>
          <p:nvPr/>
        </p:nvSpPr>
        <p:spPr>
          <a:xfrm>
            <a:off x="5778247" y="8991628"/>
            <a:ext cx="6731507" cy="266672"/>
          </a:xfrm>
          <a:prstGeom prst="rect">
            <a:avLst/>
          </a:prstGeom>
        </p:spPr>
        <p:txBody>
          <a:bodyPr lIns="0" tIns="0" rIns="0" bIns="0" rtlCol="0" anchor="t">
            <a:spAutoFit/>
          </a:bodyPr>
          <a:lstStyle/>
          <a:p>
            <a:pPr algn="ctr">
              <a:lnSpc>
                <a:spcPts val="1959"/>
              </a:lnSpc>
              <a:spcBef>
                <a:spcPct val="0"/>
              </a:spcBef>
            </a:pPr>
            <a:r>
              <a:rPr lang="en-US" sz="1400" spc="70">
                <a:solidFill>
                  <a:srgbClr val="F5F6F4"/>
                </a:solidFill>
                <a:latin typeface="Overpass Light"/>
              </a:rPr>
              <a:t>MOGLINO SEZ | OCTOBER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10538102" y="0"/>
            <a:ext cx="7749898" cy="10287000"/>
          </a:xfrm>
          <a:prstGeom prst="rect">
            <a:avLst/>
          </a:prstGeom>
          <a:solidFill>
            <a:srgbClr val="F5F6F4"/>
          </a:solidFill>
        </p:spPr>
      </p:sp>
      <p:sp>
        <p:nvSpPr>
          <p:cNvPr id="3" name="TextBox 3"/>
          <p:cNvSpPr txBox="1"/>
          <p:nvPr/>
        </p:nvSpPr>
        <p:spPr>
          <a:xfrm>
            <a:off x="1598252" y="4084351"/>
            <a:ext cx="7328606" cy="7553333"/>
          </a:xfrm>
          <a:prstGeom prst="rect">
            <a:avLst/>
          </a:prstGeom>
        </p:spPr>
        <p:txBody>
          <a:bodyPr lIns="0" tIns="0" rIns="0" bIns="0" rtlCol="0" anchor="t">
            <a:spAutoFit/>
          </a:bodyPr>
          <a:lstStyle/>
          <a:p>
            <a:pPr>
              <a:lnSpc>
                <a:spcPts val="3702"/>
              </a:lnSpc>
            </a:pPr>
            <a:r>
              <a:rPr lang="en-US" sz="2468" spc="-24">
                <a:solidFill>
                  <a:srgbClr val="FFFFFF"/>
                </a:solidFill>
                <a:latin typeface="Overpass Light Bold"/>
              </a:rPr>
              <a:t>30% of trade between EU and Russia runs through Pskov</a:t>
            </a:r>
          </a:p>
          <a:p>
            <a:pPr>
              <a:lnSpc>
                <a:spcPts val="3702"/>
              </a:lnSpc>
            </a:pPr>
            <a:endParaRPr lang="en-US" sz="2468" spc="-24">
              <a:solidFill>
                <a:srgbClr val="FFFFFF"/>
              </a:solidFill>
              <a:latin typeface="Overpass Light Bold"/>
            </a:endParaRPr>
          </a:p>
          <a:p>
            <a:pPr>
              <a:lnSpc>
                <a:spcPts val="3702"/>
              </a:lnSpc>
            </a:pPr>
            <a:r>
              <a:rPr lang="en-US" sz="2468" spc="-24">
                <a:solidFill>
                  <a:srgbClr val="FFFFFF"/>
                </a:solidFill>
                <a:latin typeface="Overpass Light"/>
              </a:rPr>
              <a:t>Road and railway network connect Pskov with Moscow, St. Petersburg, Riga, Tallinn, Lvov, Odessa,</a:t>
            </a:r>
          </a:p>
          <a:p>
            <a:pPr>
              <a:lnSpc>
                <a:spcPts val="3702"/>
              </a:lnSpc>
            </a:pPr>
            <a:r>
              <a:rPr lang="en-US" sz="2468" spc="-24">
                <a:solidFill>
                  <a:srgbClr val="FFFFFF"/>
                </a:solidFill>
                <a:latin typeface="Overpass Light"/>
              </a:rPr>
              <a:t>Murmansk and Kaliningrad ports.</a:t>
            </a:r>
          </a:p>
          <a:p>
            <a:pPr>
              <a:lnSpc>
                <a:spcPts val="3702"/>
              </a:lnSpc>
            </a:pPr>
            <a:endParaRPr lang="en-US" sz="2468" spc="-24">
              <a:solidFill>
                <a:srgbClr val="FFFFFF"/>
              </a:solidFill>
              <a:latin typeface="Overpass Light"/>
            </a:endParaRPr>
          </a:p>
          <a:p>
            <a:pPr>
              <a:lnSpc>
                <a:spcPts val="3702"/>
              </a:lnSpc>
            </a:pPr>
            <a:r>
              <a:rPr lang="en-US" sz="2468" spc="-24">
                <a:solidFill>
                  <a:srgbClr val="FFFFFF"/>
                </a:solidFill>
                <a:latin typeface="Overpass Light"/>
              </a:rPr>
              <a:t>International airport</a:t>
            </a:r>
          </a:p>
          <a:p>
            <a:pPr>
              <a:lnSpc>
                <a:spcPts val="3702"/>
              </a:lnSpc>
            </a:pPr>
            <a:endParaRPr lang="en-US" sz="2468" spc="-24">
              <a:solidFill>
                <a:srgbClr val="FFFFFF"/>
              </a:solidFill>
              <a:latin typeface="Overpass Light"/>
            </a:endParaRPr>
          </a:p>
          <a:p>
            <a:pPr>
              <a:lnSpc>
                <a:spcPts val="3702"/>
              </a:lnSpc>
            </a:pPr>
            <a:r>
              <a:rPr lang="en-US" sz="2468" spc="-24">
                <a:solidFill>
                  <a:srgbClr val="FFFFFF"/>
                </a:solidFill>
                <a:latin typeface="Overpass Light"/>
              </a:rPr>
              <a:t>River port </a:t>
            </a:r>
          </a:p>
          <a:p>
            <a:pPr>
              <a:lnSpc>
                <a:spcPts val="3702"/>
              </a:lnSpc>
            </a:pPr>
            <a:endParaRPr lang="en-US" sz="2468" spc="-24">
              <a:solidFill>
                <a:srgbClr val="FFFFFF"/>
              </a:solidFill>
              <a:latin typeface="Overpass Light"/>
            </a:endParaRPr>
          </a:p>
          <a:p>
            <a:pPr>
              <a:lnSpc>
                <a:spcPts val="3702"/>
              </a:lnSpc>
            </a:pPr>
            <a:r>
              <a:rPr lang="en-US" sz="2468" spc="-24">
                <a:solidFill>
                  <a:srgbClr val="FFFFFF"/>
                </a:solidFill>
                <a:latin typeface="Overpass Light"/>
              </a:rPr>
              <a:t>Leading telecommunications network in Russia</a:t>
            </a:r>
          </a:p>
          <a:p>
            <a:pPr>
              <a:lnSpc>
                <a:spcPts val="3702"/>
              </a:lnSpc>
            </a:pPr>
            <a:endParaRPr lang="en-US" sz="2468" spc="-24">
              <a:solidFill>
                <a:srgbClr val="FFFFFF"/>
              </a:solidFill>
              <a:latin typeface="Overpass Light"/>
            </a:endParaRPr>
          </a:p>
          <a:p>
            <a:pPr>
              <a:lnSpc>
                <a:spcPts val="3702"/>
              </a:lnSpc>
            </a:pPr>
            <a:endParaRPr lang="en-US" sz="2468" spc="-24">
              <a:solidFill>
                <a:srgbClr val="FFFFFF"/>
              </a:solidFill>
              <a:latin typeface="Overpass Light"/>
            </a:endParaRPr>
          </a:p>
          <a:p>
            <a:pPr>
              <a:lnSpc>
                <a:spcPts val="3702"/>
              </a:lnSpc>
            </a:pPr>
            <a:endParaRPr lang="en-US" sz="2468" spc="-24">
              <a:solidFill>
                <a:srgbClr val="FFFFFF"/>
              </a:solidFill>
              <a:latin typeface="Overpass Light"/>
            </a:endParaRPr>
          </a:p>
          <a:p>
            <a:pPr>
              <a:lnSpc>
                <a:spcPts val="3702"/>
              </a:lnSpc>
            </a:pPr>
            <a:endParaRPr lang="en-US" sz="2468" spc="-24">
              <a:solidFill>
                <a:srgbClr val="FFFFFF"/>
              </a:solidFill>
              <a:latin typeface="Overpass Light"/>
            </a:endParaRPr>
          </a:p>
        </p:txBody>
      </p:sp>
      <p:pic>
        <p:nvPicPr>
          <p:cNvPr id="4" name="Picture 4"/>
          <p:cNvPicPr>
            <a:picLocks noChangeAspect="1"/>
          </p:cNvPicPr>
          <p:nvPr/>
        </p:nvPicPr>
        <p:blipFill>
          <a:blip r:embed="rId2"/>
          <a:srcRect l="3428" t="1369" r="1151" b="1320"/>
          <a:stretch>
            <a:fillRect/>
          </a:stretch>
        </p:blipFill>
        <p:spPr>
          <a:xfrm>
            <a:off x="10803788" y="1134873"/>
            <a:ext cx="7394977" cy="7541412"/>
          </a:xfrm>
          <a:prstGeom prst="rect">
            <a:avLst/>
          </a:prstGeom>
        </p:spPr>
      </p:pic>
      <p:pic>
        <p:nvPicPr>
          <p:cNvPr id="5" name="Picture 5"/>
          <p:cNvPicPr>
            <a:picLocks noChangeAspect="1"/>
          </p:cNvPicPr>
          <p:nvPr/>
        </p:nvPicPr>
        <p:blipFill>
          <a:blip r:embed="rId3"/>
          <a:srcRect/>
          <a:stretch>
            <a:fillRect/>
          </a:stretch>
        </p:blipFill>
        <p:spPr>
          <a:xfrm>
            <a:off x="16544775" y="8980496"/>
            <a:ext cx="1429049" cy="1034180"/>
          </a:xfrm>
          <a:prstGeom prst="rect">
            <a:avLst/>
          </a:prstGeom>
        </p:spPr>
      </p:pic>
      <p:sp>
        <p:nvSpPr>
          <p:cNvPr id="6" name="TextBox 6"/>
          <p:cNvSpPr txBox="1"/>
          <p:nvPr/>
        </p:nvSpPr>
        <p:spPr>
          <a:xfrm>
            <a:off x="1598252" y="1038225"/>
            <a:ext cx="6723309" cy="2307152"/>
          </a:xfrm>
          <a:prstGeom prst="rect">
            <a:avLst/>
          </a:prstGeom>
        </p:spPr>
        <p:txBody>
          <a:bodyPr lIns="0" tIns="0" rIns="0" bIns="0" rtlCol="0" anchor="t">
            <a:spAutoFit/>
          </a:bodyPr>
          <a:lstStyle/>
          <a:p>
            <a:pPr>
              <a:lnSpc>
                <a:spcPts val="9153"/>
              </a:lnSpc>
            </a:pPr>
            <a:r>
              <a:rPr lang="en-US" sz="7627">
                <a:solidFill>
                  <a:srgbClr val="FFFFFF"/>
                </a:solidFill>
                <a:latin typeface="Halant Medium"/>
              </a:rPr>
              <a:t>Pskov Oblast</a:t>
            </a:r>
          </a:p>
          <a:p>
            <a:pPr>
              <a:lnSpc>
                <a:spcPts val="9153"/>
              </a:lnSpc>
            </a:pPr>
            <a:r>
              <a:rPr lang="en-US" sz="7627">
                <a:solidFill>
                  <a:srgbClr val="FFFFFF"/>
                </a:solidFill>
                <a:latin typeface="Halant Medium"/>
              </a:rPr>
              <a:t>Connectivity</a:t>
            </a:r>
          </a:p>
        </p:txBody>
      </p:sp>
      <p:sp>
        <p:nvSpPr>
          <p:cNvPr id="7" name="TextBox 7"/>
          <p:cNvSpPr txBox="1"/>
          <p:nvPr/>
        </p:nvSpPr>
        <p:spPr>
          <a:xfrm rot="-5400000">
            <a:off x="-2420838" y="5010164"/>
            <a:ext cx="6629342" cy="266672"/>
          </a:xfrm>
          <a:prstGeom prst="rect">
            <a:avLst/>
          </a:prstGeom>
        </p:spPr>
        <p:txBody>
          <a:bodyPr lIns="0" tIns="0" rIns="0" bIns="0" rtlCol="0" anchor="t">
            <a:spAutoFit/>
          </a:bodyPr>
          <a:lstStyle/>
          <a:p>
            <a:pPr algn="ctr">
              <a:lnSpc>
                <a:spcPts val="1960"/>
              </a:lnSpc>
              <a:spcBef>
                <a:spcPct val="0"/>
              </a:spcBef>
            </a:pPr>
            <a:r>
              <a:rPr lang="en-US" sz="1400" spc="70">
                <a:solidFill>
                  <a:srgbClr val="F5F6F4"/>
                </a:solidFill>
                <a:latin typeface="Overpass Light"/>
              </a:rPr>
              <a:t>MOGLINO SEZ | OCTOBER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0" y="6577664"/>
            <a:ext cx="12169116" cy="3709336"/>
          </a:xfrm>
          <a:prstGeom prst="rect">
            <a:avLst/>
          </a:prstGeom>
          <a:solidFill>
            <a:srgbClr val="F5F6F4"/>
          </a:solidFill>
        </p:spPr>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752507" y="9258300"/>
            <a:ext cx="1994403" cy="842635"/>
          </a:xfrm>
          <a:prstGeom prst="rect">
            <a:avLst/>
          </a:prstGeom>
        </p:spPr>
      </p:pic>
      <p:pic>
        <p:nvPicPr>
          <p:cNvPr id="4" name="Picture 4"/>
          <p:cNvPicPr>
            <a:picLocks noChangeAspect="1"/>
          </p:cNvPicPr>
          <p:nvPr/>
        </p:nvPicPr>
        <p:blipFill>
          <a:blip r:embed="rId3"/>
          <a:srcRect/>
          <a:stretch>
            <a:fillRect/>
          </a:stretch>
        </p:blipFill>
        <p:spPr>
          <a:xfrm>
            <a:off x="0" y="0"/>
            <a:ext cx="12169116" cy="6632168"/>
          </a:xfrm>
          <a:prstGeom prst="rect">
            <a:avLst/>
          </a:prstGeom>
        </p:spPr>
      </p:pic>
      <p:sp>
        <p:nvSpPr>
          <p:cNvPr id="5" name="TextBox 5"/>
          <p:cNvSpPr txBox="1"/>
          <p:nvPr/>
        </p:nvSpPr>
        <p:spPr>
          <a:xfrm>
            <a:off x="1028700" y="7335060"/>
            <a:ext cx="6417851" cy="1934285"/>
          </a:xfrm>
          <a:prstGeom prst="rect">
            <a:avLst/>
          </a:prstGeom>
        </p:spPr>
        <p:txBody>
          <a:bodyPr lIns="0" tIns="0" rIns="0" bIns="0" rtlCol="0" anchor="t">
            <a:spAutoFit/>
          </a:bodyPr>
          <a:lstStyle/>
          <a:p>
            <a:pPr>
              <a:lnSpc>
                <a:spcPts val="7680"/>
              </a:lnSpc>
            </a:pPr>
            <a:r>
              <a:rPr lang="en-US" sz="6400">
                <a:solidFill>
                  <a:srgbClr val="08122B"/>
                </a:solidFill>
                <a:latin typeface="Halant Medium"/>
              </a:rPr>
              <a:t>Pskov Oblast</a:t>
            </a:r>
          </a:p>
          <a:p>
            <a:pPr>
              <a:lnSpc>
                <a:spcPts val="7680"/>
              </a:lnSpc>
            </a:pPr>
            <a:r>
              <a:rPr lang="en-US" sz="6400">
                <a:solidFill>
                  <a:srgbClr val="08122B"/>
                </a:solidFill>
                <a:latin typeface="Halant Medium"/>
              </a:rPr>
              <a:t>Human Capital</a:t>
            </a:r>
          </a:p>
        </p:txBody>
      </p:sp>
      <p:sp>
        <p:nvSpPr>
          <p:cNvPr id="6" name="TextBox 6"/>
          <p:cNvSpPr txBox="1"/>
          <p:nvPr/>
        </p:nvSpPr>
        <p:spPr>
          <a:xfrm>
            <a:off x="11564710" y="1288522"/>
            <a:ext cx="7052604" cy="1102995"/>
          </a:xfrm>
          <a:prstGeom prst="rect">
            <a:avLst/>
          </a:prstGeom>
        </p:spPr>
        <p:txBody>
          <a:bodyPr lIns="0" tIns="0" rIns="0" bIns="0" rtlCol="0" anchor="t">
            <a:spAutoFit/>
          </a:bodyPr>
          <a:lstStyle/>
          <a:p>
            <a:pPr algn="ctr">
              <a:lnSpc>
                <a:spcPts val="4200"/>
              </a:lnSpc>
            </a:pPr>
            <a:r>
              <a:rPr lang="en-US" sz="2800" spc="-28">
                <a:solidFill>
                  <a:srgbClr val="F5F6F4"/>
                </a:solidFill>
                <a:latin typeface="Overpass Light Bold"/>
              </a:rPr>
              <a:t>340 011 </a:t>
            </a:r>
          </a:p>
          <a:p>
            <a:pPr algn="ctr">
              <a:lnSpc>
                <a:spcPts val="4200"/>
              </a:lnSpc>
            </a:pPr>
            <a:r>
              <a:rPr lang="en-US" sz="2800" spc="-28">
                <a:solidFill>
                  <a:srgbClr val="F5F6F4"/>
                </a:solidFill>
                <a:latin typeface="Overpass Light Bold"/>
              </a:rPr>
              <a:t>EMPLOYABLE POPULATION</a:t>
            </a:r>
          </a:p>
        </p:txBody>
      </p:sp>
      <p:sp>
        <p:nvSpPr>
          <p:cNvPr id="7" name="TextBox 7"/>
          <p:cNvSpPr txBox="1"/>
          <p:nvPr/>
        </p:nvSpPr>
        <p:spPr>
          <a:xfrm>
            <a:off x="12019914" y="3173209"/>
            <a:ext cx="5843792" cy="1102995"/>
          </a:xfrm>
          <a:prstGeom prst="rect">
            <a:avLst/>
          </a:prstGeom>
        </p:spPr>
        <p:txBody>
          <a:bodyPr lIns="0" tIns="0" rIns="0" bIns="0" rtlCol="0" anchor="t">
            <a:spAutoFit/>
          </a:bodyPr>
          <a:lstStyle/>
          <a:p>
            <a:pPr algn="ctr">
              <a:lnSpc>
                <a:spcPts val="4200"/>
              </a:lnSpc>
            </a:pPr>
            <a:r>
              <a:rPr lang="en-US" sz="2800" spc="-28">
                <a:solidFill>
                  <a:srgbClr val="F5F6F4"/>
                </a:solidFill>
                <a:latin typeface="Overpass Light Bold"/>
              </a:rPr>
              <a:t>2316 </a:t>
            </a:r>
          </a:p>
          <a:p>
            <a:pPr algn="ctr">
              <a:lnSpc>
                <a:spcPts val="4200"/>
              </a:lnSpc>
            </a:pPr>
            <a:r>
              <a:rPr lang="en-US" sz="2800" spc="-28">
                <a:solidFill>
                  <a:srgbClr val="F5F6F4"/>
                </a:solidFill>
                <a:latin typeface="Overpass Light Bold"/>
              </a:rPr>
              <a:t>GRADUATES ANNUALLY</a:t>
            </a:r>
          </a:p>
        </p:txBody>
      </p:sp>
      <p:sp>
        <p:nvSpPr>
          <p:cNvPr id="8" name="TextBox 8"/>
          <p:cNvSpPr txBox="1"/>
          <p:nvPr/>
        </p:nvSpPr>
        <p:spPr>
          <a:xfrm>
            <a:off x="12169116" y="7194445"/>
            <a:ext cx="5843792" cy="1102995"/>
          </a:xfrm>
          <a:prstGeom prst="rect">
            <a:avLst/>
          </a:prstGeom>
        </p:spPr>
        <p:txBody>
          <a:bodyPr lIns="0" tIns="0" rIns="0" bIns="0" rtlCol="0" anchor="t">
            <a:spAutoFit/>
          </a:bodyPr>
          <a:lstStyle/>
          <a:p>
            <a:pPr algn="ctr">
              <a:lnSpc>
                <a:spcPts val="4200"/>
              </a:lnSpc>
            </a:pPr>
            <a:r>
              <a:rPr lang="en-US" sz="2800" spc="-28">
                <a:solidFill>
                  <a:srgbClr val="F5F6F4"/>
                </a:solidFill>
                <a:latin typeface="Overpass Light Bold"/>
              </a:rPr>
              <a:t>15 </a:t>
            </a:r>
          </a:p>
          <a:p>
            <a:pPr algn="ctr">
              <a:lnSpc>
                <a:spcPts val="4200"/>
              </a:lnSpc>
            </a:pPr>
            <a:r>
              <a:rPr lang="en-US" sz="2800" spc="-28">
                <a:solidFill>
                  <a:srgbClr val="F5F6F4"/>
                </a:solidFill>
                <a:latin typeface="Overpass Light Bold"/>
              </a:rPr>
              <a:t>VOCATIONAL SCHOOLS</a:t>
            </a:r>
          </a:p>
        </p:txBody>
      </p:sp>
      <p:sp>
        <p:nvSpPr>
          <p:cNvPr id="9" name="TextBox 9"/>
          <p:cNvSpPr txBox="1"/>
          <p:nvPr/>
        </p:nvSpPr>
        <p:spPr>
          <a:xfrm>
            <a:off x="12169116" y="4941269"/>
            <a:ext cx="5843792" cy="1636395"/>
          </a:xfrm>
          <a:prstGeom prst="rect">
            <a:avLst/>
          </a:prstGeom>
        </p:spPr>
        <p:txBody>
          <a:bodyPr lIns="0" tIns="0" rIns="0" bIns="0" rtlCol="0" anchor="t">
            <a:spAutoFit/>
          </a:bodyPr>
          <a:lstStyle/>
          <a:p>
            <a:pPr algn="ctr">
              <a:lnSpc>
                <a:spcPts val="4200"/>
              </a:lnSpc>
            </a:pPr>
            <a:r>
              <a:rPr lang="en-US" sz="2800" spc="-28">
                <a:solidFill>
                  <a:srgbClr val="F5F6F4"/>
                </a:solidFill>
                <a:latin typeface="Overpass Light Bold"/>
              </a:rPr>
              <a:t>11 </a:t>
            </a:r>
          </a:p>
          <a:p>
            <a:pPr algn="ctr">
              <a:lnSpc>
                <a:spcPts val="4200"/>
              </a:lnSpc>
            </a:pPr>
            <a:r>
              <a:rPr lang="en-US" sz="2800" spc="-28">
                <a:solidFill>
                  <a:srgbClr val="F5F6F4"/>
                </a:solidFill>
                <a:latin typeface="Overpass Light Bold"/>
              </a:rPr>
              <a:t>HIGHER EDUCATION </a:t>
            </a:r>
          </a:p>
          <a:p>
            <a:pPr algn="ctr">
              <a:lnSpc>
                <a:spcPts val="4200"/>
              </a:lnSpc>
            </a:pPr>
            <a:r>
              <a:rPr lang="en-US" sz="2800" spc="-28">
                <a:solidFill>
                  <a:srgbClr val="F5F6F4"/>
                </a:solidFill>
                <a:latin typeface="Overpass Light Bold"/>
              </a:rPr>
              <a:t>INSTITUTIONS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t="14833" r="35835" b="21225"/>
          <a:stretch>
            <a:fillRect/>
          </a:stretch>
        </p:blipFill>
        <p:spPr>
          <a:xfrm>
            <a:off x="0" y="0"/>
            <a:ext cx="9888544" cy="6577664"/>
          </a:xfrm>
          <a:prstGeom prst="rect">
            <a:avLst/>
          </a:prstGeom>
        </p:spPr>
      </p:pic>
      <p:sp>
        <p:nvSpPr>
          <p:cNvPr id="3" name="AutoShape 3"/>
          <p:cNvSpPr/>
          <p:nvPr/>
        </p:nvSpPr>
        <p:spPr>
          <a:xfrm>
            <a:off x="0" y="6577664"/>
            <a:ext cx="9888544" cy="3709336"/>
          </a:xfrm>
          <a:prstGeom prst="rect">
            <a:avLst/>
          </a:prstGeom>
          <a:solidFill>
            <a:srgbClr val="F5F6F4"/>
          </a:solidFill>
        </p:spPr>
      </p:sp>
      <p:sp>
        <p:nvSpPr>
          <p:cNvPr id="4" name="TextBox 4"/>
          <p:cNvSpPr txBox="1"/>
          <p:nvPr/>
        </p:nvSpPr>
        <p:spPr>
          <a:xfrm>
            <a:off x="1028700" y="7821012"/>
            <a:ext cx="6417851" cy="962380"/>
          </a:xfrm>
          <a:prstGeom prst="rect">
            <a:avLst/>
          </a:prstGeom>
        </p:spPr>
        <p:txBody>
          <a:bodyPr lIns="0" tIns="0" rIns="0" bIns="0" rtlCol="0" anchor="t">
            <a:spAutoFit/>
          </a:bodyPr>
          <a:lstStyle/>
          <a:p>
            <a:pPr>
              <a:lnSpc>
                <a:spcPts val="7680"/>
              </a:lnSpc>
            </a:pPr>
            <a:r>
              <a:rPr lang="en-US" sz="6400">
                <a:solidFill>
                  <a:srgbClr val="08122B"/>
                </a:solidFill>
                <a:latin typeface="Halant Medium"/>
              </a:rPr>
              <a:t>Nurturing talent</a:t>
            </a:r>
          </a:p>
        </p:txBody>
      </p:sp>
      <p:grpSp>
        <p:nvGrpSpPr>
          <p:cNvPr id="5" name="Group 5"/>
          <p:cNvGrpSpPr/>
          <p:nvPr/>
        </p:nvGrpSpPr>
        <p:grpSpPr>
          <a:xfrm>
            <a:off x="11235396" y="1503874"/>
            <a:ext cx="5843792" cy="7279252"/>
            <a:chOff x="0" y="0"/>
            <a:chExt cx="7791723" cy="9705670"/>
          </a:xfrm>
        </p:grpSpPr>
        <p:sp>
          <p:nvSpPr>
            <p:cNvPr id="6" name="TextBox 6"/>
            <p:cNvSpPr txBox="1"/>
            <p:nvPr/>
          </p:nvSpPr>
          <p:spPr>
            <a:xfrm>
              <a:off x="0" y="500273"/>
              <a:ext cx="7791723" cy="972242"/>
            </a:xfrm>
            <a:prstGeom prst="rect">
              <a:avLst/>
            </a:prstGeom>
          </p:spPr>
          <p:txBody>
            <a:bodyPr lIns="0" tIns="0" rIns="0" bIns="0" rtlCol="0" anchor="t">
              <a:spAutoFit/>
            </a:bodyPr>
            <a:lstStyle/>
            <a:p>
              <a:pPr algn="ctr">
                <a:lnSpc>
                  <a:spcPts val="2849"/>
                </a:lnSpc>
              </a:pPr>
              <a:r>
                <a:rPr lang="en-US" sz="1900" spc="-19">
                  <a:solidFill>
                    <a:srgbClr val="F5F6F4"/>
                  </a:solidFill>
                  <a:latin typeface="Overpass Light"/>
                </a:rPr>
                <a:t> Strategic partnership with Pskov State University</a:t>
              </a:r>
            </a:p>
            <a:p>
              <a:pPr algn="ctr">
                <a:lnSpc>
                  <a:spcPts val="2850"/>
                </a:lnSpc>
              </a:pPr>
              <a:r>
                <a:rPr lang="en-US" sz="1899" spc="-18">
                  <a:solidFill>
                    <a:srgbClr val="F5F6F4"/>
                  </a:solidFill>
                  <a:latin typeface="Overpass Light"/>
                </a:rPr>
                <a:t>2,500 graduates per year</a:t>
              </a:r>
            </a:p>
          </p:txBody>
        </p:sp>
        <p:sp>
          <p:nvSpPr>
            <p:cNvPr id="7" name="TextBox 7"/>
            <p:cNvSpPr txBox="1"/>
            <p:nvPr/>
          </p:nvSpPr>
          <p:spPr>
            <a:xfrm>
              <a:off x="0" y="-114300"/>
              <a:ext cx="7791723" cy="538630"/>
            </a:xfrm>
            <a:prstGeom prst="rect">
              <a:avLst/>
            </a:prstGeom>
          </p:spPr>
          <p:txBody>
            <a:bodyPr lIns="0" tIns="0" rIns="0" bIns="0" rtlCol="0" anchor="t">
              <a:spAutoFit/>
            </a:bodyPr>
            <a:lstStyle/>
            <a:p>
              <a:pPr algn="ctr">
                <a:lnSpc>
                  <a:spcPts val="3150"/>
                </a:lnSpc>
              </a:pPr>
              <a:r>
                <a:rPr lang="en-US" sz="2100" spc="-21">
                  <a:solidFill>
                    <a:srgbClr val="F5F6F4"/>
                  </a:solidFill>
                  <a:latin typeface="Overpass Light Bold"/>
                </a:rPr>
                <a:t>R&amp;D CENTER</a:t>
              </a:r>
            </a:p>
          </p:txBody>
        </p:sp>
        <p:sp>
          <p:nvSpPr>
            <p:cNvPr id="8" name="TextBox 8"/>
            <p:cNvSpPr txBox="1"/>
            <p:nvPr/>
          </p:nvSpPr>
          <p:spPr>
            <a:xfrm>
              <a:off x="0" y="3170869"/>
              <a:ext cx="7791723" cy="2418223"/>
            </a:xfrm>
            <a:prstGeom prst="rect">
              <a:avLst/>
            </a:prstGeom>
          </p:spPr>
          <p:txBody>
            <a:bodyPr lIns="0" tIns="0" rIns="0" bIns="0" rtlCol="0" anchor="t">
              <a:spAutoFit/>
            </a:bodyPr>
            <a:lstStyle/>
            <a:p>
              <a:pPr algn="ctr">
                <a:lnSpc>
                  <a:spcPts val="2850"/>
                </a:lnSpc>
              </a:pPr>
              <a:r>
                <a:rPr lang="en-US" sz="1900" spc="-19">
                  <a:solidFill>
                    <a:srgbClr val="F5F6F4"/>
                  </a:solidFill>
                  <a:latin typeface="Overpass Light"/>
                </a:rPr>
                <a:t> Power &amp; Machinery Production • Automotive &amp; Transportation • Food Production Technology • Architecture &amp; Construction • Agriculture &amp; Fish Breeding • Economy &amp; Management • Information Technology • Services Industry</a:t>
              </a:r>
            </a:p>
          </p:txBody>
        </p:sp>
        <p:sp>
          <p:nvSpPr>
            <p:cNvPr id="9" name="TextBox 9"/>
            <p:cNvSpPr txBox="1"/>
            <p:nvPr/>
          </p:nvSpPr>
          <p:spPr>
            <a:xfrm>
              <a:off x="0" y="2556296"/>
              <a:ext cx="7791723" cy="538630"/>
            </a:xfrm>
            <a:prstGeom prst="rect">
              <a:avLst/>
            </a:prstGeom>
          </p:spPr>
          <p:txBody>
            <a:bodyPr lIns="0" tIns="0" rIns="0" bIns="0" rtlCol="0" anchor="t">
              <a:spAutoFit/>
            </a:bodyPr>
            <a:lstStyle/>
            <a:p>
              <a:pPr algn="ctr">
                <a:lnSpc>
                  <a:spcPts val="3150"/>
                </a:lnSpc>
              </a:pPr>
              <a:r>
                <a:rPr lang="en-US" sz="2100" spc="-21">
                  <a:solidFill>
                    <a:srgbClr val="F5F6F4"/>
                  </a:solidFill>
                  <a:latin typeface="Overpass Light Bold"/>
                </a:rPr>
                <a:t>UNIVERSITY PROGRAMS</a:t>
              </a:r>
            </a:p>
          </p:txBody>
        </p:sp>
        <p:sp>
          <p:nvSpPr>
            <p:cNvPr id="10" name="TextBox 10"/>
            <p:cNvSpPr txBox="1"/>
            <p:nvPr/>
          </p:nvSpPr>
          <p:spPr>
            <a:xfrm>
              <a:off x="0" y="7287446"/>
              <a:ext cx="7791723" cy="2418223"/>
            </a:xfrm>
            <a:prstGeom prst="rect">
              <a:avLst/>
            </a:prstGeom>
          </p:spPr>
          <p:txBody>
            <a:bodyPr lIns="0" tIns="0" rIns="0" bIns="0" rtlCol="0" anchor="t">
              <a:spAutoFit/>
            </a:bodyPr>
            <a:lstStyle/>
            <a:p>
              <a:pPr algn="ctr">
                <a:lnSpc>
                  <a:spcPts val="2850"/>
                </a:lnSpc>
              </a:pPr>
              <a:r>
                <a:rPr lang="en-US" sz="1900" spc="-19">
                  <a:solidFill>
                    <a:srgbClr val="F5F6F4"/>
                  </a:solidFill>
                  <a:latin typeface="Overpass Light"/>
                </a:rPr>
                <a:t> • Commodity research •  Woodworking Technologies•  Auto mechanics•  Finishing work •  Welding•  Electrical installation •  Architecture•  Building management •  Gas supply management •  Radio apparatus engineering •  Tourism</a:t>
              </a:r>
            </a:p>
          </p:txBody>
        </p:sp>
        <p:sp>
          <p:nvSpPr>
            <p:cNvPr id="11" name="TextBox 11"/>
            <p:cNvSpPr txBox="1"/>
            <p:nvPr/>
          </p:nvSpPr>
          <p:spPr>
            <a:xfrm>
              <a:off x="0" y="6672873"/>
              <a:ext cx="7791723" cy="538630"/>
            </a:xfrm>
            <a:prstGeom prst="rect">
              <a:avLst/>
            </a:prstGeom>
          </p:spPr>
          <p:txBody>
            <a:bodyPr lIns="0" tIns="0" rIns="0" bIns="0" rtlCol="0" anchor="t">
              <a:spAutoFit/>
            </a:bodyPr>
            <a:lstStyle/>
            <a:p>
              <a:pPr algn="ctr">
                <a:lnSpc>
                  <a:spcPts val="3150"/>
                </a:lnSpc>
              </a:pPr>
              <a:r>
                <a:rPr lang="en-US" sz="2100" spc="-21">
                  <a:solidFill>
                    <a:srgbClr val="F5F6F4"/>
                  </a:solidFill>
                  <a:latin typeface="Overpass Light Bold"/>
                </a:rPr>
                <a:t>TECHNICAL COLLEGE PROGRAMS</a:t>
              </a:r>
            </a:p>
          </p:txBody>
        </p:sp>
      </p:grpSp>
      <p:pic>
        <p:nvPicPr>
          <p:cNvPr id="12"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875343" y="9093305"/>
            <a:ext cx="2825315" cy="11936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6F4"/>
        </a:solidFill>
        <a:effectLst/>
      </p:bgPr>
    </p:bg>
    <p:spTree>
      <p:nvGrpSpPr>
        <p:cNvPr id="1" name=""/>
        <p:cNvGrpSpPr/>
        <p:nvPr/>
      </p:nvGrpSpPr>
      <p:grpSpPr>
        <a:xfrm>
          <a:off x="0" y="0"/>
          <a:ext cx="0" cy="0"/>
          <a:chOff x="0" y="0"/>
          <a:chExt cx="0" cy="0"/>
        </a:xfrm>
      </p:grpSpPr>
      <p:sp>
        <p:nvSpPr>
          <p:cNvPr id="2" name="AutoShape 2"/>
          <p:cNvSpPr/>
          <p:nvPr/>
        </p:nvSpPr>
        <p:spPr>
          <a:xfrm>
            <a:off x="16453338" y="0"/>
            <a:ext cx="1834662" cy="10287000"/>
          </a:xfrm>
          <a:prstGeom prst="rect">
            <a:avLst/>
          </a:prstGeom>
          <a:solidFill>
            <a:srgbClr val="08122B"/>
          </a:solidFill>
        </p:spPr>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6875343" y="9093305"/>
            <a:ext cx="2825315" cy="1193695"/>
          </a:xfrm>
          <a:prstGeom prst="rect">
            <a:avLst/>
          </a:prstGeom>
        </p:spPr>
      </p:pic>
      <p:pic>
        <p:nvPicPr>
          <p:cNvPr id="4" name="Picture 4"/>
          <p:cNvPicPr>
            <a:picLocks noChangeAspect="1"/>
          </p:cNvPicPr>
          <p:nvPr/>
        </p:nvPicPr>
        <p:blipFill>
          <a:blip r:embed="rId3"/>
          <a:srcRect l="25084" t="1077" r="25226"/>
          <a:stretch>
            <a:fillRect/>
          </a:stretch>
        </p:blipFill>
        <p:spPr>
          <a:xfrm>
            <a:off x="8196957" y="0"/>
            <a:ext cx="8256382" cy="10287000"/>
          </a:xfrm>
          <a:prstGeom prst="rect">
            <a:avLst/>
          </a:prstGeom>
        </p:spPr>
      </p:pic>
      <p:pic>
        <p:nvPicPr>
          <p:cNvPr id="5" name="Picture 5"/>
          <p:cNvPicPr>
            <a:picLocks noChangeAspect="1"/>
          </p:cNvPicPr>
          <p:nvPr/>
        </p:nvPicPr>
        <p:blipFill>
          <a:blip r:embed="rId4"/>
          <a:srcRect l="17930" t="12647" r="17425" b="12650"/>
          <a:stretch>
            <a:fillRect/>
          </a:stretch>
        </p:blipFill>
        <p:spPr>
          <a:xfrm>
            <a:off x="636137" y="3865560"/>
            <a:ext cx="3697488" cy="4100185"/>
          </a:xfrm>
          <a:prstGeom prst="rect">
            <a:avLst/>
          </a:prstGeom>
        </p:spPr>
      </p:pic>
      <p:sp>
        <p:nvSpPr>
          <p:cNvPr id="6" name="TextBox 6"/>
          <p:cNvSpPr txBox="1"/>
          <p:nvPr/>
        </p:nvSpPr>
        <p:spPr>
          <a:xfrm>
            <a:off x="636137" y="486662"/>
            <a:ext cx="7285633" cy="3105248"/>
          </a:xfrm>
          <a:prstGeom prst="rect">
            <a:avLst/>
          </a:prstGeom>
        </p:spPr>
        <p:txBody>
          <a:bodyPr lIns="0" tIns="0" rIns="0" bIns="0" rtlCol="0" anchor="t">
            <a:spAutoFit/>
          </a:bodyPr>
          <a:lstStyle/>
          <a:p>
            <a:pPr>
              <a:lnSpc>
                <a:spcPts val="6115"/>
              </a:lnSpc>
            </a:pPr>
            <a:r>
              <a:rPr lang="en-US" sz="5096">
                <a:solidFill>
                  <a:srgbClr val="08122B"/>
                </a:solidFill>
                <a:latin typeface="Halant Medium"/>
              </a:rPr>
              <a:t>Pskov University collaboration</a:t>
            </a:r>
          </a:p>
          <a:p>
            <a:pPr>
              <a:lnSpc>
                <a:spcPts val="6115"/>
              </a:lnSpc>
            </a:pPr>
            <a:r>
              <a:rPr lang="en-US" sz="5096">
                <a:solidFill>
                  <a:srgbClr val="08122B"/>
                </a:solidFill>
                <a:latin typeface="Halant Medium"/>
              </a:rPr>
              <a:t>Biochemistry </a:t>
            </a:r>
          </a:p>
          <a:p>
            <a:pPr>
              <a:lnSpc>
                <a:spcPts val="6115"/>
              </a:lnSpc>
            </a:pPr>
            <a:r>
              <a:rPr lang="en-US" sz="5096">
                <a:solidFill>
                  <a:srgbClr val="08122B"/>
                </a:solidFill>
                <a:latin typeface="Halant Medium"/>
              </a:rPr>
              <a:t>Center of Competence</a:t>
            </a:r>
          </a:p>
        </p:txBody>
      </p:sp>
      <p:sp>
        <p:nvSpPr>
          <p:cNvPr id="7" name="TextBox 7"/>
          <p:cNvSpPr txBox="1"/>
          <p:nvPr/>
        </p:nvSpPr>
        <p:spPr>
          <a:xfrm>
            <a:off x="636137" y="8482482"/>
            <a:ext cx="6911995" cy="1116871"/>
          </a:xfrm>
          <a:prstGeom prst="rect">
            <a:avLst/>
          </a:prstGeom>
        </p:spPr>
        <p:txBody>
          <a:bodyPr lIns="0" tIns="0" rIns="0" bIns="0" rtlCol="0" anchor="t">
            <a:spAutoFit/>
          </a:bodyPr>
          <a:lstStyle/>
          <a:p>
            <a:pPr>
              <a:lnSpc>
                <a:spcPts val="2849"/>
              </a:lnSpc>
            </a:pPr>
            <a:r>
              <a:rPr lang="en-US" sz="1900" spc="-19">
                <a:solidFill>
                  <a:srgbClr val="08122B"/>
                </a:solidFill>
                <a:latin typeface="Overpass Light"/>
              </a:rPr>
              <a:t>Dr. Taras K. Antal,</a:t>
            </a:r>
          </a:p>
          <a:p>
            <a:pPr>
              <a:lnSpc>
                <a:spcPts val="2850"/>
              </a:lnSpc>
            </a:pPr>
            <a:r>
              <a:rPr lang="en-US" sz="1900" spc="-19">
                <a:solidFill>
                  <a:srgbClr val="08122B"/>
                </a:solidFill>
                <a:latin typeface="Overpass Light"/>
              </a:rPr>
              <a:t>Ph.D. in Biophysics and Hydrobiology, vice-rector for science in Pskov State University</a:t>
            </a:r>
          </a:p>
        </p:txBody>
      </p:sp>
      <p:sp>
        <p:nvSpPr>
          <p:cNvPr id="8" name="TextBox 8"/>
          <p:cNvSpPr txBox="1"/>
          <p:nvPr/>
        </p:nvSpPr>
        <p:spPr>
          <a:xfrm rot="5400000">
            <a:off x="14352269" y="5008632"/>
            <a:ext cx="6083796" cy="269735"/>
          </a:xfrm>
          <a:prstGeom prst="rect">
            <a:avLst/>
          </a:prstGeom>
        </p:spPr>
        <p:txBody>
          <a:bodyPr lIns="0" tIns="0" rIns="0" bIns="0" rtlCol="0" anchor="t">
            <a:spAutoFit/>
          </a:bodyPr>
          <a:lstStyle/>
          <a:p>
            <a:pPr algn="ctr">
              <a:lnSpc>
                <a:spcPts val="1960"/>
              </a:lnSpc>
              <a:spcBef>
                <a:spcPct val="0"/>
              </a:spcBef>
            </a:pPr>
            <a:r>
              <a:rPr lang="en-US" sz="1400" spc="70">
                <a:solidFill>
                  <a:srgbClr val="F5F6F4"/>
                </a:solidFill>
                <a:latin typeface="Overpass Light"/>
              </a:rPr>
              <a:t>MOGLINO SEZ | OCTOBER 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450124" y="5275074"/>
            <a:ext cx="824076" cy="824076"/>
          </a:xfrm>
          <a:prstGeom prst="rect">
            <a:avLst/>
          </a:prstGeom>
        </p:spPr>
      </p:pic>
      <p:pic>
        <p:nvPicPr>
          <p:cNvPr id="3" name="Picture 3"/>
          <p:cNvPicPr>
            <a:picLocks noChangeAspect="1"/>
          </p:cNvPicPr>
          <p:nvPr/>
        </p:nvPicPr>
        <p:blipFill>
          <a:blip r:embed="rId3"/>
          <a:srcRect/>
          <a:stretch>
            <a:fillRect/>
          </a:stretch>
        </p:blipFill>
        <p:spPr>
          <a:xfrm>
            <a:off x="8697593" y="5275074"/>
            <a:ext cx="796814" cy="824076"/>
          </a:xfrm>
          <a:prstGeom prst="rect">
            <a:avLst/>
          </a:prstGeom>
        </p:spPr>
      </p:pic>
      <p:pic>
        <p:nvPicPr>
          <p:cNvPr id="4" name="Picture 4"/>
          <p:cNvPicPr>
            <a:picLocks noChangeAspect="1"/>
          </p:cNvPicPr>
          <p:nvPr/>
        </p:nvPicPr>
        <p:blipFill>
          <a:blip r:embed="rId4"/>
          <a:srcRect/>
          <a:stretch>
            <a:fillRect/>
          </a:stretch>
        </p:blipFill>
        <p:spPr>
          <a:xfrm>
            <a:off x="5940516" y="5275074"/>
            <a:ext cx="801361" cy="824076"/>
          </a:xfrm>
          <a:prstGeom prst="rect">
            <a:avLst/>
          </a:prstGeom>
        </p:spPr>
      </p:pic>
      <p:pic>
        <p:nvPicPr>
          <p:cNvPr id="5"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229917" y="5275074"/>
            <a:ext cx="1028998" cy="824076"/>
          </a:xfrm>
          <a:prstGeom prst="rect">
            <a:avLst/>
          </a:prstGeom>
        </p:spPr>
      </p:pic>
      <p:pic>
        <p:nvPicPr>
          <p:cNvPr id="6" name="Picture 6"/>
          <p:cNvPicPr>
            <a:picLocks noChangeAspect="1"/>
          </p:cNvPicPr>
          <p:nvPr/>
        </p:nvPicPr>
        <p:blipFill>
          <a:blip r:embed="rId6"/>
          <a:srcRect/>
          <a:stretch>
            <a:fillRect/>
          </a:stretch>
        </p:blipFill>
        <p:spPr>
          <a:xfrm>
            <a:off x="3102370" y="5275074"/>
            <a:ext cx="882429" cy="824076"/>
          </a:xfrm>
          <a:prstGeom prst="rect">
            <a:avLst/>
          </a:prstGeom>
        </p:spPr>
      </p:pic>
      <p:pic>
        <p:nvPicPr>
          <p:cNvPr id="7" name="Picture 7"/>
          <p:cNvPicPr>
            <a:picLocks noChangeAspect="1"/>
          </p:cNvPicPr>
          <p:nvPr/>
        </p:nvPicPr>
        <p:blipFill>
          <a:blip r:embed="rId7"/>
          <a:srcRect/>
          <a:stretch>
            <a:fillRect/>
          </a:stretch>
        </p:blipFill>
        <p:spPr>
          <a:xfrm>
            <a:off x="1028700" y="3058254"/>
            <a:ext cx="16782732" cy="5257715"/>
          </a:xfrm>
          <a:prstGeom prst="rect">
            <a:avLst/>
          </a:prstGeom>
        </p:spPr>
      </p:pic>
      <p:pic>
        <p:nvPicPr>
          <p:cNvPr id="8" name="Picture 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003167" y="736356"/>
            <a:ext cx="1527994" cy="1888982"/>
          </a:xfrm>
          <a:prstGeom prst="rect">
            <a:avLst/>
          </a:prstGeom>
        </p:spPr>
      </p:pic>
      <p:sp>
        <p:nvSpPr>
          <p:cNvPr id="9" name="TextBox 9"/>
          <p:cNvSpPr txBox="1"/>
          <p:nvPr/>
        </p:nvSpPr>
        <p:spPr>
          <a:xfrm>
            <a:off x="3102370" y="745881"/>
            <a:ext cx="11958692" cy="1934285"/>
          </a:xfrm>
          <a:prstGeom prst="rect">
            <a:avLst/>
          </a:prstGeom>
        </p:spPr>
        <p:txBody>
          <a:bodyPr lIns="0" tIns="0" rIns="0" bIns="0" rtlCol="0" anchor="t">
            <a:spAutoFit/>
          </a:bodyPr>
          <a:lstStyle/>
          <a:p>
            <a:pPr algn="ctr">
              <a:lnSpc>
                <a:spcPts val="7680"/>
              </a:lnSpc>
            </a:pPr>
            <a:r>
              <a:rPr lang="en-US" sz="6400">
                <a:solidFill>
                  <a:srgbClr val="F5F6F4"/>
                </a:solidFill>
                <a:latin typeface="Halant Medium"/>
              </a:rPr>
              <a:t>Moglino SEZ</a:t>
            </a:r>
          </a:p>
          <a:p>
            <a:pPr algn="ctr">
              <a:lnSpc>
                <a:spcPts val="7680"/>
              </a:lnSpc>
            </a:pPr>
            <a:r>
              <a:rPr lang="en-US" sz="6400">
                <a:solidFill>
                  <a:srgbClr val="F5F6F4"/>
                </a:solidFill>
                <a:latin typeface="Halant Medium"/>
              </a:rPr>
              <a:t>Gateway between Russia &amp; EU</a:t>
            </a:r>
          </a:p>
        </p:txBody>
      </p:sp>
      <p:sp>
        <p:nvSpPr>
          <p:cNvPr id="10" name="TextBox 10"/>
          <p:cNvSpPr txBox="1"/>
          <p:nvPr/>
        </p:nvSpPr>
        <p:spPr>
          <a:xfrm>
            <a:off x="5778247" y="8991628"/>
            <a:ext cx="6731507" cy="266672"/>
          </a:xfrm>
          <a:prstGeom prst="rect">
            <a:avLst/>
          </a:prstGeom>
        </p:spPr>
        <p:txBody>
          <a:bodyPr lIns="0" tIns="0" rIns="0" bIns="0" rtlCol="0" anchor="t">
            <a:spAutoFit/>
          </a:bodyPr>
          <a:lstStyle/>
          <a:p>
            <a:pPr algn="ctr">
              <a:lnSpc>
                <a:spcPts val="1959"/>
              </a:lnSpc>
              <a:spcBef>
                <a:spcPct val="0"/>
              </a:spcBef>
            </a:pPr>
            <a:r>
              <a:rPr lang="en-US" sz="1400" spc="70">
                <a:solidFill>
                  <a:srgbClr val="F5F6F4"/>
                </a:solidFill>
                <a:latin typeface="Overpass Light"/>
              </a:rPr>
              <a:t>MOGLINO SEZ | OCTOBER 2020</a:t>
            </a:r>
          </a:p>
        </p:txBody>
      </p:sp>
      <p:pic>
        <p:nvPicPr>
          <p:cNvPr id="11"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5061062" y="8661452"/>
            <a:ext cx="2825315" cy="11936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122B"/>
        </a:solidFill>
        <a:effectLst/>
      </p:bgPr>
    </p:bg>
    <p:spTree>
      <p:nvGrpSpPr>
        <p:cNvPr id="1" name=""/>
        <p:cNvGrpSpPr/>
        <p:nvPr/>
      </p:nvGrpSpPr>
      <p:grpSpPr>
        <a:xfrm>
          <a:off x="0" y="0"/>
          <a:ext cx="0" cy="0"/>
          <a:chOff x="0" y="0"/>
          <a:chExt cx="0" cy="0"/>
        </a:xfrm>
      </p:grpSpPr>
      <p:sp>
        <p:nvSpPr>
          <p:cNvPr id="2" name="AutoShape 2"/>
          <p:cNvSpPr/>
          <p:nvPr/>
        </p:nvSpPr>
        <p:spPr>
          <a:xfrm>
            <a:off x="10538102" y="0"/>
            <a:ext cx="7749898" cy="10287000"/>
          </a:xfrm>
          <a:prstGeom prst="rect">
            <a:avLst/>
          </a:prstGeom>
          <a:solidFill>
            <a:srgbClr val="F5F6F4"/>
          </a:solidFill>
        </p:spPr>
      </p:sp>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0197" y="3182767"/>
            <a:ext cx="10738300" cy="6040294"/>
          </a:xfrm>
          <a:prstGeom prst="rect">
            <a:avLst/>
          </a:prstGeom>
        </p:spPr>
      </p:pic>
      <p:pic>
        <p:nvPicPr>
          <p:cNvPr id="4" name="Picture 4"/>
          <p:cNvPicPr>
            <a:picLocks noChangeAspect="1"/>
          </p:cNvPicPr>
          <p:nvPr/>
        </p:nvPicPr>
        <p:blipFill>
          <a:blip r:embed="rId3"/>
          <a:srcRect/>
          <a:stretch>
            <a:fillRect/>
          </a:stretch>
        </p:blipFill>
        <p:spPr>
          <a:xfrm>
            <a:off x="11592453" y="0"/>
            <a:ext cx="5029317" cy="5029317"/>
          </a:xfrm>
          <a:prstGeom prst="rect">
            <a:avLst/>
          </a:prstGeom>
        </p:spPr>
      </p:pic>
      <p:sp>
        <p:nvSpPr>
          <p:cNvPr id="5" name="TextBox 5"/>
          <p:cNvSpPr txBox="1"/>
          <p:nvPr/>
        </p:nvSpPr>
        <p:spPr>
          <a:xfrm>
            <a:off x="749945" y="991983"/>
            <a:ext cx="8838015" cy="1522675"/>
          </a:xfrm>
          <a:prstGeom prst="rect">
            <a:avLst/>
          </a:prstGeom>
        </p:spPr>
        <p:txBody>
          <a:bodyPr lIns="0" tIns="0" rIns="0" bIns="0" rtlCol="0" anchor="t">
            <a:spAutoFit/>
          </a:bodyPr>
          <a:lstStyle/>
          <a:p>
            <a:pPr>
              <a:lnSpc>
                <a:spcPts val="12032"/>
              </a:lnSpc>
            </a:pPr>
            <a:r>
              <a:rPr lang="en-US" sz="10026">
                <a:solidFill>
                  <a:srgbClr val="FEFFFF"/>
                </a:solidFill>
                <a:latin typeface="Halant Medium"/>
              </a:rPr>
              <a:t>Moglino SEZ</a:t>
            </a:r>
          </a:p>
        </p:txBody>
      </p:sp>
      <p:sp>
        <p:nvSpPr>
          <p:cNvPr id="6" name="TextBox 6"/>
          <p:cNvSpPr txBox="1"/>
          <p:nvPr/>
        </p:nvSpPr>
        <p:spPr>
          <a:xfrm>
            <a:off x="12288020" y="4104800"/>
            <a:ext cx="6695547" cy="5726980"/>
          </a:xfrm>
          <a:prstGeom prst="rect">
            <a:avLst/>
          </a:prstGeom>
        </p:spPr>
        <p:txBody>
          <a:bodyPr lIns="0" tIns="0" rIns="0" bIns="0" rtlCol="0" anchor="t">
            <a:spAutoFit/>
          </a:bodyPr>
          <a:lstStyle/>
          <a:p>
            <a:pPr>
              <a:lnSpc>
                <a:spcPts val="4962"/>
              </a:lnSpc>
            </a:pPr>
            <a:endParaRPr/>
          </a:p>
          <a:p>
            <a:pPr>
              <a:lnSpc>
                <a:spcPts val="4962"/>
              </a:lnSpc>
            </a:pPr>
            <a:endParaRPr/>
          </a:p>
          <a:p>
            <a:pPr>
              <a:lnSpc>
                <a:spcPts val="4962"/>
              </a:lnSpc>
            </a:pPr>
            <a:r>
              <a:rPr lang="en-US" sz="3308" spc="-33">
                <a:solidFill>
                  <a:srgbClr val="08122B"/>
                </a:solidFill>
                <a:latin typeface="Overpass Light Bold"/>
              </a:rPr>
              <a:t>Manufacturing</a:t>
            </a:r>
          </a:p>
          <a:p>
            <a:pPr>
              <a:lnSpc>
                <a:spcPts val="4962"/>
              </a:lnSpc>
            </a:pPr>
            <a:endParaRPr lang="en-US" sz="3308" spc="-33">
              <a:solidFill>
                <a:srgbClr val="08122B"/>
              </a:solidFill>
              <a:latin typeface="Overpass Light Bold"/>
            </a:endParaRPr>
          </a:p>
          <a:p>
            <a:pPr>
              <a:lnSpc>
                <a:spcPts val="4962"/>
              </a:lnSpc>
            </a:pPr>
            <a:r>
              <a:rPr lang="en-US" sz="3308" spc="-33">
                <a:solidFill>
                  <a:srgbClr val="08122B"/>
                </a:solidFill>
                <a:latin typeface="Overpass Light Bold"/>
              </a:rPr>
              <a:t>R&amp;D Biochemical </a:t>
            </a:r>
          </a:p>
          <a:p>
            <a:pPr>
              <a:lnSpc>
                <a:spcPts val="4962"/>
              </a:lnSpc>
            </a:pPr>
            <a:endParaRPr lang="en-US" sz="3308" spc="-33">
              <a:solidFill>
                <a:srgbClr val="08122B"/>
              </a:solidFill>
              <a:latin typeface="Overpass Light Bold"/>
            </a:endParaRPr>
          </a:p>
          <a:p>
            <a:pPr>
              <a:lnSpc>
                <a:spcPts val="4962"/>
              </a:lnSpc>
            </a:pPr>
            <a:r>
              <a:rPr lang="en-US" sz="3308" spc="-33">
                <a:solidFill>
                  <a:srgbClr val="08122B"/>
                </a:solidFill>
                <a:latin typeface="Overpass Light Bold"/>
              </a:rPr>
              <a:t>Logistics</a:t>
            </a:r>
          </a:p>
          <a:p>
            <a:pPr>
              <a:lnSpc>
                <a:spcPts val="4962"/>
              </a:lnSpc>
            </a:pPr>
            <a:endParaRPr lang="en-US" sz="3308" spc="-33">
              <a:solidFill>
                <a:srgbClr val="08122B"/>
              </a:solidFill>
              <a:latin typeface="Overpass Light Bold"/>
            </a:endParaRPr>
          </a:p>
          <a:p>
            <a:pPr>
              <a:lnSpc>
                <a:spcPts val="4962"/>
              </a:lnSpc>
            </a:pPr>
            <a:endParaRPr lang="en-US" sz="3308" spc="-33">
              <a:solidFill>
                <a:srgbClr val="08122B"/>
              </a:solidFill>
              <a:latin typeface="Overpass Light Bold"/>
            </a:endParaRPr>
          </a:p>
        </p:txBody>
      </p:sp>
      <p:sp>
        <p:nvSpPr>
          <p:cNvPr id="7" name="TextBox 7"/>
          <p:cNvSpPr txBox="1"/>
          <p:nvPr/>
        </p:nvSpPr>
        <p:spPr>
          <a:xfrm rot="-5400000">
            <a:off x="-2638959" y="7467110"/>
            <a:ext cx="6629342" cy="266672"/>
          </a:xfrm>
          <a:prstGeom prst="rect">
            <a:avLst/>
          </a:prstGeom>
        </p:spPr>
        <p:txBody>
          <a:bodyPr lIns="0" tIns="0" rIns="0" bIns="0" rtlCol="0" anchor="t">
            <a:spAutoFit/>
          </a:bodyPr>
          <a:lstStyle/>
          <a:p>
            <a:pPr algn="ctr">
              <a:lnSpc>
                <a:spcPts val="1960"/>
              </a:lnSpc>
              <a:spcBef>
                <a:spcPct val="0"/>
              </a:spcBef>
            </a:pPr>
            <a:r>
              <a:rPr lang="en-US" sz="1400" spc="70">
                <a:solidFill>
                  <a:srgbClr val="F5F6F4"/>
                </a:solidFill>
                <a:latin typeface="Overpass Light"/>
              </a:rPr>
              <a:t>MOGLINO SEZ | OCTOBER 2020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924</Words>
  <Application>Microsoft Office PowerPoint</Application>
  <PresentationFormat>Custom</PresentationFormat>
  <Paragraphs>246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Halant Medium</vt:lpstr>
      <vt:lpstr>Arial</vt:lpstr>
      <vt:lpstr>Calibri</vt:lpstr>
      <vt:lpstr>Arimo</vt:lpstr>
      <vt:lpstr>Overpass Light</vt:lpstr>
      <vt:lpstr>Overpass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Moglino SEZ</dc:title>
  <cp:lastModifiedBy>Andreas</cp:lastModifiedBy>
  <cp:revision>2</cp:revision>
  <dcterms:created xsi:type="dcterms:W3CDTF">2006-08-16T00:00:00Z</dcterms:created>
  <dcterms:modified xsi:type="dcterms:W3CDTF">2020-10-26T20:13:32Z</dcterms:modified>
  <dc:identifier>DAEK-D2cixw</dc:identifier>
</cp:coreProperties>
</file>