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1041" r:id="rId3"/>
    <p:sldId id="1042" r:id="rId4"/>
    <p:sldId id="257" r:id="rId5"/>
    <p:sldId id="1035" r:id="rId6"/>
    <p:sldId id="259" r:id="rId7"/>
    <p:sldId id="1037" r:id="rId8"/>
    <p:sldId id="1040" r:id="rId9"/>
    <p:sldId id="1038" r:id="rId10"/>
    <p:sldId id="1032" r:id="rId11"/>
    <p:sldId id="1043" r:id="rId12"/>
    <p:sldId id="372" r:id="rId13"/>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userDrawn="1">
          <p15:clr>
            <a:srgbClr val="A4A3A4"/>
          </p15:clr>
        </p15:guide>
        <p15:guide id="2" pos="63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166C"/>
    <a:srgbClr val="79447B"/>
    <a:srgbClr val="632466"/>
    <a:srgbClr val="5CE2FF"/>
    <a:srgbClr val="00D2FF"/>
    <a:srgbClr val="37AFE4"/>
    <a:srgbClr val="0BD4FF"/>
    <a:srgbClr val="34BEEF"/>
    <a:srgbClr val="9970A5"/>
    <a:srgbClr val="875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22" autoAdjust="0"/>
  </p:normalViewPr>
  <p:slideViewPr>
    <p:cSldViewPr snapToGrid="0">
      <p:cViewPr varScale="1">
        <p:scale>
          <a:sx n="109" d="100"/>
          <a:sy n="109" d="100"/>
        </p:scale>
        <p:origin x="636" y="114"/>
      </p:cViewPr>
      <p:guideLst>
        <p:guide orient="horz" pos="142"/>
        <p:guide pos="635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explosion val="2"/>
          <c:dPt>
            <c:idx val="0"/>
            <c:bubble3D val="0"/>
            <c:spPr>
              <a:solidFill>
                <a:srgbClr val="58166C"/>
              </a:solidFill>
              <a:ln w="19050">
                <a:noFill/>
              </a:ln>
              <a:effectLst/>
            </c:spPr>
            <c:extLst>
              <c:ext xmlns:c16="http://schemas.microsoft.com/office/drawing/2014/chart" uri="{C3380CC4-5D6E-409C-BE32-E72D297353CC}">
                <c16:uniqueId val="{00000003-8614-4E43-B114-0316E1D8263E}"/>
              </c:ext>
            </c:extLst>
          </c:dPt>
          <c:dPt>
            <c:idx val="1"/>
            <c:bubble3D val="0"/>
            <c:spPr>
              <a:solidFill>
                <a:srgbClr val="00D1FF"/>
              </a:solidFill>
              <a:ln w="19050">
                <a:noFill/>
              </a:ln>
              <a:effectLst/>
            </c:spPr>
            <c:extLst>
              <c:ext xmlns:c16="http://schemas.microsoft.com/office/drawing/2014/chart" uri="{C3380CC4-5D6E-409C-BE32-E72D297353CC}">
                <c16:uniqueId val="{00000002-8614-4E43-B114-0316E1D8263E}"/>
              </c:ext>
            </c:extLst>
          </c:dPt>
          <c:cat>
            <c:strRef>
              <c:f>Лист1!$A$2:$A$3</c:f>
              <c:strCache>
                <c:ptCount val="2"/>
                <c:pt idx="0">
                  <c:v>СПО</c:v>
                </c:pt>
                <c:pt idx="1">
                  <c:v>ВУЗ</c:v>
                </c:pt>
              </c:strCache>
            </c:strRef>
          </c:cat>
          <c:val>
            <c:numRef>
              <c:f>Лист1!$B$2:$B$3</c:f>
              <c:numCache>
                <c:formatCode>General</c:formatCode>
                <c:ptCount val="2"/>
                <c:pt idx="0">
                  <c:v>15</c:v>
                </c:pt>
                <c:pt idx="1">
                  <c:v>11</c:v>
                </c:pt>
              </c:numCache>
            </c:numRef>
          </c:val>
          <c:extLst>
            <c:ext xmlns:c16="http://schemas.microsoft.com/office/drawing/2014/chart" uri="{C3380CC4-5D6E-409C-BE32-E72D297353CC}">
              <c16:uniqueId val="{00000000-8614-4E43-B114-0316E1D826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8A83820-BA29-460A-80FD-93CCA6B879A9}" type="datetimeFigureOut">
              <a:rPr lang="ru-RU" smtClean="0"/>
              <a:t>19.10.2020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CB74A9B-CB94-4137-98FF-1DF7A56983D0}" type="slidenum">
              <a:rPr lang="ru-RU" smtClean="0"/>
              <a:t>‹#›</a:t>
            </a:fld>
            <a:endParaRPr lang="ru-RU"/>
          </a:p>
        </p:txBody>
      </p:sp>
    </p:spTree>
    <p:extLst>
      <p:ext uri="{BB962C8B-B14F-4D97-AF65-F5344CB8AC3E}">
        <p14:creationId xmlns:p14="http://schemas.microsoft.com/office/powerpoint/2010/main" val="908836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4A9B-CB94-4137-98FF-1DF7A56983D0}" type="slidenum">
              <a:rPr lang="ru-RU" smtClean="0"/>
              <a:t>4</a:t>
            </a:fld>
            <a:endParaRPr lang="ru-RU"/>
          </a:p>
        </p:txBody>
      </p:sp>
    </p:spTree>
    <p:extLst>
      <p:ext uri="{BB962C8B-B14F-4D97-AF65-F5344CB8AC3E}">
        <p14:creationId xmlns:p14="http://schemas.microsoft.com/office/powerpoint/2010/main" val="107632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4A9B-CB94-4137-98FF-1DF7A56983D0}" type="slidenum">
              <a:rPr lang="ru-RU" smtClean="0"/>
              <a:t>6</a:t>
            </a:fld>
            <a:endParaRPr lang="ru-RU"/>
          </a:p>
        </p:txBody>
      </p:sp>
    </p:spTree>
    <p:extLst>
      <p:ext uri="{BB962C8B-B14F-4D97-AF65-F5344CB8AC3E}">
        <p14:creationId xmlns:p14="http://schemas.microsoft.com/office/powerpoint/2010/main" val="2437288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4A9B-CB94-4137-98FF-1DF7A56983D0}" type="slidenum">
              <a:rPr lang="ru-RU" smtClean="0"/>
              <a:t>11</a:t>
            </a:fld>
            <a:endParaRPr lang="ru-RU"/>
          </a:p>
        </p:txBody>
      </p:sp>
    </p:spTree>
    <p:extLst>
      <p:ext uri="{BB962C8B-B14F-4D97-AF65-F5344CB8AC3E}">
        <p14:creationId xmlns:p14="http://schemas.microsoft.com/office/powerpoint/2010/main" val="219532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4A9B-CB94-4137-98FF-1DF7A56983D0}" type="slidenum">
              <a:rPr lang="ru-RU" smtClean="0"/>
              <a:t>12</a:t>
            </a:fld>
            <a:endParaRPr lang="ru-RU"/>
          </a:p>
        </p:txBody>
      </p:sp>
    </p:spTree>
    <p:extLst>
      <p:ext uri="{BB962C8B-B14F-4D97-AF65-F5344CB8AC3E}">
        <p14:creationId xmlns:p14="http://schemas.microsoft.com/office/powerpoint/2010/main" val="168383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64BD3D-E642-4411-91CF-66C107D0536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EC9D8FB-8FB9-4A28-B459-75AB2D3A9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A6F2671-D1AE-4151-9315-A7B548C78D42}"/>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51445217-223E-4425-824C-79BC1E87C13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7BC9D48-E086-4E93-A5F7-ED3CC590BD91}"/>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922592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9A8273-FF8A-4336-9321-688FD169A2C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83DA024-8315-4FBC-B1C4-A08DBF63272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B57628-CA64-4DED-93DA-88297EC16C22}"/>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033F88A0-CB21-4A86-81F4-C0D1EA8C6A8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B04DF9-E9A2-49F5-A56E-3E1395D2D2E7}"/>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77338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84276A1-F1A3-402E-BA8C-E50DFC38D5C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CE244A7-3327-404C-ADA6-98416B27737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3D42C46-50BB-4BE7-B45E-77FF0B40CBFC}"/>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96DD1241-AB79-4E06-B018-2D474D8531B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EB75B1-D5E1-45D4-96D8-877044A51E9A}"/>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397638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EF619A-ADF2-49BA-A536-0263DEDFF31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1F9FF02-AB5F-48FD-B650-3F04E37BC45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846B403-2A34-4417-BDF9-BA7B964DB525}"/>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58B850EC-5945-4269-91A0-718EE8A99EE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08E91D3-6B1E-4279-A1F1-A9BAE248FDBF}"/>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408099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DFA3C-01BE-45D4-8D22-EA312650902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4815D6A-DE1A-4245-9418-52D1D0199A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C03F5C7-586D-4574-991A-5CABF1ED033C}"/>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014F0D3B-72E5-43F4-9E96-1BC81357E18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E530B3-5655-47AF-8FF2-CDC898FB1C00}"/>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02914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C813B-AEBA-4F1A-8C95-98D5E1B3D02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A8A41F4-763D-42F0-9078-E6B03F3FF37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48385AB-2DE6-42AE-BAC7-2546024F00B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FE3DC6E-87E7-41A2-BAB2-58FEB9EC48A6}"/>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6" name="Нижний колонтитул 5">
            <a:extLst>
              <a:ext uri="{FF2B5EF4-FFF2-40B4-BE49-F238E27FC236}">
                <a16:creationId xmlns:a16="http://schemas.microsoft.com/office/drawing/2014/main" id="{D9F3E34E-81E7-4D29-97F0-6C9F117D2C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263E42-5227-443A-92E9-52FBFCF8EB6A}"/>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107859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3D82FB-4A0F-4CCE-B7C5-E642F668695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75EAFB3-2F46-4A3E-A2B7-DBC134422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05D05EC-802D-47B8-B4E4-DE9C7A5B8C9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3BCE2EA-A03F-415D-9FD4-3A1E04059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BA22D8B-9DB3-479F-84B4-1B0B172E000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8EEEE94-0874-4856-A55C-6540946BD80E}"/>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8" name="Нижний колонтитул 7">
            <a:extLst>
              <a:ext uri="{FF2B5EF4-FFF2-40B4-BE49-F238E27FC236}">
                <a16:creationId xmlns:a16="http://schemas.microsoft.com/office/drawing/2014/main" id="{190D398E-E406-4337-B96A-624927769A5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4063CAA-3D5E-4118-BC9B-6DE2F29892B9}"/>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176713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C67E30-432A-4F07-8F9A-7E1455F056B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F49542E-837C-4A8B-BDDD-865BD8964DAF}"/>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4" name="Нижний колонтитул 3">
            <a:extLst>
              <a:ext uri="{FF2B5EF4-FFF2-40B4-BE49-F238E27FC236}">
                <a16:creationId xmlns:a16="http://schemas.microsoft.com/office/drawing/2014/main" id="{5E659415-8C8B-455D-9ED7-B82511AEF36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49BC20B-55D4-4EC9-9B0D-A170E7886EA8}"/>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25768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2CEB938-25AC-4217-B684-2367ACE88E65}"/>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3" name="Нижний колонтитул 2">
            <a:extLst>
              <a:ext uri="{FF2B5EF4-FFF2-40B4-BE49-F238E27FC236}">
                <a16:creationId xmlns:a16="http://schemas.microsoft.com/office/drawing/2014/main" id="{0B00F98E-FDF6-45FD-8067-595A012F8D1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E199943-56A0-4E50-B526-3C52B8CAD276}"/>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312920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8461CD-A5A3-4A2B-A014-12623F56563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107DE9A-E155-4BA5-B942-09330C822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6691CA3-B1D7-4A82-BA32-374B799F4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AEAC5D8-C3EB-473C-A4F7-401C120A0BB3}"/>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6" name="Нижний колонтитул 5">
            <a:extLst>
              <a:ext uri="{FF2B5EF4-FFF2-40B4-BE49-F238E27FC236}">
                <a16:creationId xmlns:a16="http://schemas.microsoft.com/office/drawing/2014/main" id="{C1E8EF84-579B-4BA7-A111-8A001037D1D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E7D38A8-4E14-40DB-9F9B-41FC3C861F12}"/>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49571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06F872-03D8-4AA8-802F-779F79A2FC4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E01CA05-73E1-4C26-AA81-6C0A6C8C2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9D200C6-2A84-432D-B007-CA4F55B6C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8E8B633-987A-43FA-AA81-CAE32E708A48}"/>
              </a:ext>
            </a:extLst>
          </p:cNvPr>
          <p:cNvSpPr>
            <a:spLocks noGrp="1"/>
          </p:cNvSpPr>
          <p:nvPr>
            <p:ph type="dt" sz="half" idx="10"/>
          </p:nvPr>
        </p:nvSpPr>
        <p:spPr/>
        <p:txBody>
          <a:bodyPr/>
          <a:lstStyle/>
          <a:p>
            <a:fld id="{3F0CF679-3F30-4414-A304-03866EF468F8}" type="datetimeFigureOut">
              <a:rPr lang="ru-RU" smtClean="0"/>
              <a:t>19.10.2020</a:t>
            </a:fld>
            <a:endParaRPr lang="ru-RU"/>
          </a:p>
        </p:txBody>
      </p:sp>
      <p:sp>
        <p:nvSpPr>
          <p:cNvPr id="6" name="Нижний колонтитул 5">
            <a:extLst>
              <a:ext uri="{FF2B5EF4-FFF2-40B4-BE49-F238E27FC236}">
                <a16:creationId xmlns:a16="http://schemas.microsoft.com/office/drawing/2014/main" id="{8AA524B7-16E4-4A04-90CC-D6FFD11501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1E12235-2722-45AD-9C9B-3199438B8499}"/>
              </a:ext>
            </a:extLst>
          </p:cNvPr>
          <p:cNvSpPr>
            <a:spLocks noGrp="1"/>
          </p:cNvSpPr>
          <p:nvPr>
            <p:ph type="sldNum" sz="quarter" idx="12"/>
          </p:nvPr>
        </p:nvSpPr>
        <p:spPr/>
        <p:txBody>
          <a:bodyPr/>
          <a:lstStyle/>
          <a:p>
            <a:fld id="{56B88CF0-C898-48C5-BBF4-ED9958814A19}" type="slidenum">
              <a:rPr lang="ru-RU" smtClean="0"/>
              <a:t>‹#›</a:t>
            </a:fld>
            <a:endParaRPr lang="ru-RU"/>
          </a:p>
        </p:txBody>
      </p:sp>
    </p:spTree>
    <p:extLst>
      <p:ext uri="{BB962C8B-B14F-4D97-AF65-F5344CB8AC3E}">
        <p14:creationId xmlns:p14="http://schemas.microsoft.com/office/powerpoint/2010/main" val="217676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34F60-53AE-4870-A8BD-AABE09BFE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8B02BF3-B217-41CE-A9AD-300AEF538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E08A6C8-CD0F-46A7-BAF6-B7D41155A7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CF679-3F30-4414-A304-03866EF468F8}" type="datetimeFigureOut">
              <a:rPr lang="ru-RU" smtClean="0"/>
              <a:t>19.10.2020</a:t>
            </a:fld>
            <a:endParaRPr lang="ru-RU"/>
          </a:p>
        </p:txBody>
      </p:sp>
      <p:sp>
        <p:nvSpPr>
          <p:cNvPr id="5" name="Нижний колонтитул 4">
            <a:extLst>
              <a:ext uri="{FF2B5EF4-FFF2-40B4-BE49-F238E27FC236}">
                <a16:creationId xmlns:a16="http://schemas.microsoft.com/office/drawing/2014/main" id="{B4F74CB4-F4B2-42AB-91F8-61A1128C1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5C1FE19-BBF4-4E39-83B8-61A0CEFBA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88CF0-C898-48C5-BBF4-ED9958814A19}" type="slidenum">
              <a:rPr lang="ru-RU" smtClean="0"/>
              <a:t>‹#›</a:t>
            </a:fld>
            <a:endParaRPr lang="ru-RU"/>
          </a:p>
        </p:txBody>
      </p:sp>
    </p:spTree>
    <p:extLst>
      <p:ext uri="{BB962C8B-B14F-4D97-AF65-F5344CB8AC3E}">
        <p14:creationId xmlns:p14="http://schemas.microsoft.com/office/powerpoint/2010/main" val="2828051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hyperlink" Target="https://vk.com/moglino_sez" TargetMode="External"/><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hyperlink" Target="http://www.facebook.com/moglinosez" TargetMode="External"/><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moglino.com/" TargetMode="External"/><Relationship Id="rId11" Type="http://schemas.openxmlformats.org/officeDocument/2006/relationships/image" Target="../media/image43.png"/><Relationship Id="rId5" Type="http://schemas.openxmlformats.org/officeDocument/2006/relationships/hyperlink" Target="mailto:info@moglinosez.ru" TargetMode="External"/><Relationship Id="rId10"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www.instagram.com/sezmoglino/" TargetMode="External"/><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chart" Target="../charts/chart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Овал 36">
            <a:extLst>
              <a:ext uri="{FF2B5EF4-FFF2-40B4-BE49-F238E27FC236}">
                <a16:creationId xmlns:a16="http://schemas.microsoft.com/office/drawing/2014/main" id="{D4F765CB-24D5-4F37-9AF8-E19F1E9E4E6F}"/>
              </a:ext>
            </a:extLst>
          </p:cNvPr>
          <p:cNvSpPr/>
          <p:nvPr/>
        </p:nvSpPr>
        <p:spPr>
          <a:xfrm>
            <a:off x="11315700" y="2203024"/>
            <a:ext cx="136788" cy="136390"/>
          </a:xfrm>
          <a:prstGeom prst="ellipse">
            <a:avLst/>
          </a:prstGeom>
          <a:solidFill>
            <a:srgbClr val="5C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5" name="Прямая соединительная линия 44">
            <a:extLst>
              <a:ext uri="{FF2B5EF4-FFF2-40B4-BE49-F238E27FC236}">
                <a16:creationId xmlns:a16="http://schemas.microsoft.com/office/drawing/2014/main" id="{E78F4B33-08AA-4B46-9C4D-CA946B51B3BC}"/>
              </a:ext>
            </a:extLst>
          </p:cNvPr>
          <p:cNvCxnSpPr>
            <a:cxnSpLocks/>
          </p:cNvCxnSpPr>
          <p:nvPr/>
        </p:nvCxnSpPr>
        <p:spPr>
          <a:xfrm flipV="1">
            <a:off x="0" y="1"/>
            <a:ext cx="2764611" cy="2762967"/>
          </a:xfrm>
          <a:prstGeom prst="line">
            <a:avLst/>
          </a:prstGeom>
          <a:ln w="9525">
            <a:solidFill>
              <a:srgbClr val="632466"/>
            </a:solidFill>
          </a:ln>
        </p:spPr>
        <p:style>
          <a:lnRef idx="3">
            <a:schemeClr val="accent5"/>
          </a:lnRef>
          <a:fillRef idx="0">
            <a:schemeClr val="accent5"/>
          </a:fillRef>
          <a:effectRef idx="2">
            <a:schemeClr val="accent5"/>
          </a:effectRef>
          <a:fontRef idx="minor">
            <a:schemeClr val="tx1"/>
          </a:fontRef>
        </p:style>
      </p:cxnSp>
      <p:cxnSp>
        <p:nvCxnSpPr>
          <p:cNvPr id="42" name="Прямая соединительная линия 41">
            <a:extLst>
              <a:ext uri="{FF2B5EF4-FFF2-40B4-BE49-F238E27FC236}">
                <a16:creationId xmlns:a16="http://schemas.microsoft.com/office/drawing/2014/main" id="{8730C433-4A42-4378-BCC6-4929FB2A6EFE}"/>
              </a:ext>
            </a:extLst>
          </p:cNvPr>
          <p:cNvCxnSpPr>
            <a:cxnSpLocks/>
          </p:cNvCxnSpPr>
          <p:nvPr/>
        </p:nvCxnSpPr>
        <p:spPr>
          <a:xfrm flipV="1">
            <a:off x="7345041" y="2112500"/>
            <a:ext cx="4846959" cy="4745500"/>
          </a:xfrm>
          <a:prstGeom prst="line">
            <a:avLst/>
          </a:prstGeom>
          <a:ln w="9525">
            <a:solidFill>
              <a:srgbClr val="632466"/>
            </a:solidFill>
          </a:ln>
        </p:spPr>
        <p:style>
          <a:lnRef idx="3">
            <a:schemeClr val="accent5"/>
          </a:lnRef>
          <a:fillRef idx="0">
            <a:schemeClr val="accent5"/>
          </a:fillRef>
          <a:effectRef idx="2">
            <a:schemeClr val="accent5"/>
          </a:effectRef>
          <a:fontRef idx="minor">
            <a:schemeClr val="tx1"/>
          </a:fontRef>
        </p:style>
      </p:cxnSp>
      <p:cxnSp>
        <p:nvCxnSpPr>
          <p:cNvPr id="40" name="Прямая соединительная линия 39">
            <a:extLst>
              <a:ext uri="{FF2B5EF4-FFF2-40B4-BE49-F238E27FC236}">
                <a16:creationId xmlns:a16="http://schemas.microsoft.com/office/drawing/2014/main" id="{D74015F5-A0E2-4424-9652-B55E47253593}"/>
              </a:ext>
            </a:extLst>
          </p:cNvPr>
          <p:cNvCxnSpPr>
            <a:cxnSpLocks/>
          </p:cNvCxnSpPr>
          <p:nvPr/>
        </p:nvCxnSpPr>
        <p:spPr>
          <a:xfrm flipV="1">
            <a:off x="6644" y="-19426"/>
            <a:ext cx="6613595" cy="6632984"/>
          </a:xfrm>
          <a:prstGeom prst="line">
            <a:avLst/>
          </a:prstGeom>
          <a:ln w="9525">
            <a:solidFill>
              <a:srgbClr val="632466"/>
            </a:solidFill>
          </a:ln>
        </p:spPr>
        <p:style>
          <a:lnRef idx="3">
            <a:schemeClr val="accent5"/>
          </a:lnRef>
          <a:fillRef idx="0">
            <a:schemeClr val="accent5"/>
          </a:fillRef>
          <a:effectRef idx="2">
            <a:schemeClr val="accent5"/>
          </a:effectRef>
          <a:fontRef idx="minor">
            <a:schemeClr val="tx1"/>
          </a:fontRef>
        </p:style>
      </p:cxnSp>
      <p:cxnSp>
        <p:nvCxnSpPr>
          <p:cNvPr id="32" name="Прямая соединительная линия 31">
            <a:extLst>
              <a:ext uri="{FF2B5EF4-FFF2-40B4-BE49-F238E27FC236}">
                <a16:creationId xmlns:a16="http://schemas.microsoft.com/office/drawing/2014/main" id="{19F60D02-B1D3-4235-A4F2-CABB1B9DEAA2}"/>
              </a:ext>
            </a:extLst>
          </p:cNvPr>
          <p:cNvCxnSpPr>
            <a:cxnSpLocks/>
          </p:cNvCxnSpPr>
          <p:nvPr/>
        </p:nvCxnSpPr>
        <p:spPr>
          <a:xfrm flipV="1">
            <a:off x="6752943" y="1466851"/>
            <a:ext cx="5439057" cy="5391149"/>
          </a:xfrm>
          <a:prstGeom prst="line">
            <a:avLst/>
          </a:prstGeom>
          <a:ln>
            <a:solidFill>
              <a:srgbClr val="5CE2FF"/>
            </a:solidFill>
          </a:ln>
        </p:spPr>
        <p:style>
          <a:lnRef idx="3">
            <a:schemeClr val="accent5"/>
          </a:lnRef>
          <a:fillRef idx="0">
            <a:schemeClr val="accent5"/>
          </a:fillRef>
          <a:effectRef idx="2">
            <a:schemeClr val="accent5"/>
          </a:effectRef>
          <a:fontRef idx="minor">
            <a:schemeClr val="tx1"/>
          </a:fontRef>
        </p:style>
      </p:cxnSp>
      <p:cxnSp>
        <p:nvCxnSpPr>
          <p:cNvPr id="30" name="Прямая соединительная линия 29">
            <a:extLst>
              <a:ext uri="{FF2B5EF4-FFF2-40B4-BE49-F238E27FC236}">
                <a16:creationId xmlns:a16="http://schemas.microsoft.com/office/drawing/2014/main" id="{FBB3A19D-CBFD-4C00-9A77-0E1CD294A60C}"/>
              </a:ext>
            </a:extLst>
          </p:cNvPr>
          <p:cNvCxnSpPr>
            <a:cxnSpLocks/>
          </p:cNvCxnSpPr>
          <p:nvPr/>
        </p:nvCxnSpPr>
        <p:spPr>
          <a:xfrm flipV="1">
            <a:off x="1559644" y="-19426"/>
            <a:ext cx="6792193" cy="6867526"/>
          </a:xfrm>
          <a:prstGeom prst="line">
            <a:avLst/>
          </a:prstGeom>
          <a:ln>
            <a:solidFill>
              <a:srgbClr val="5CE2FF"/>
            </a:solidFill>
          </a:ln>
        </p:spPr>
        <p:style>
          <a:lnRef idx="3">
            <a:schemeClr val="accent5"/>
          </a:lnRef>
          <a:fillRef idx="0">
            <a:schemeClr val="accent5"/>
          </a:fillRef>
          <a:effectRef idx="2">
            <a:schemeClr val="accent5"/>
          </a:effectRef>
          <a:fontRef idx="minor">
            <a:schemeClr val="tx1"/>
          </a:fontRef>
        </p:style>
      </p:cxnSp>
      <p:cxnSp>
        <p:nvCxnSpPr>
          <p:cNvPr id="25" name="Прямая соединительная линия 24">
            <a:extLst>
              <a:ext uri="{FF2B5EF4-FFF2-40B4-BE49-F238E27FC236}">
                <a16:creationId xmlns:a16="http://schemas.microsoft.com/office/drawing/2014/main" id="{0210D117-337B-4214-A4B0-152DEB2D3870}"/>
              </a:ext>
            </a:extLst>
          </p:cNvPr>
          <p:cNvCxnSpPr>
            <a:cxnSpLocks/>
          </p:cNvCxnSpPr>
          <p:nvPr/>
        </p:nvCxnSpPr>
        <p:spPr>
          <a:xfrm flipV="1">
            <a:off x="9525" y="-19426"/>
            <a:ext cx="6381750" cy="6429751"/>
          </a:xfrm>
          <a:prstGeom prst="line">
            <a:avLst/>
          </a:prstGeom>
          <a:ln>
            <a:solidFill>
              <a:srgbClr val="5CE2FF"/>
            </a:solidFill>
          </a:ln>
        </p:spPr>
        <p:style>
          <a:lnRef idx="3">
            <a:schemeClr val="accent5"/>
          </a:lnRef>
          <a:fillRef idx="0">
            <a:schemeClr val="accent5"/>
          </a:fillRef>
          <a:effectRef idx="2">
            <a:schemeClr val="accent5"/>
          </a:effectRef>
          <a:fontRef idx="minor">
            <a:schemeClr val="tx1"/>
          </a:fontRef>
        </p:style>
      </p:cxnSp>
      <p:sp>
        <p:nvSpPr>
          <p:cNvPr id="35" name="Овал 34">
            <a:extLst>
              <a:ext uri="{FF2B5EF4-FFF2-40B4-BE49-F238E27FC236}">
                <a16:creationId xmlns:a16="http://schemas.microsoft.com/office/drawing/2014/main" id="{5E461E15-52D5-422C-BDC1-F2D1414BC480}"/>
              </a:ext>
            </a:extLst>
          </p:cNvPr>
          <p:cNvSpPr/>
          <p:nvPr/>
        </p:nvSpPr>
        <p:spPr>
          <a:xfrm>
            <a:off x="2128546" y="6090324"/>
            <a:ext cx="171450" cy="179386"/>
          </a:xfrm>
          <a:prstGeom prst="ellipse">
            <a:avLst/>
          </a:prstGeom>
          <a:solidFill>
            <a:srgbClr val="5C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a:extLst>
              <a:ext uri="{FF2B5EF4-FFF2-40B4-BE49-F238E27FC236}">
                <a16:creationId xmlns:a16="http://schemas.microsoft.com/office/drawing/2014/main" id="{D8BA0FE5-34BE-4083-9798-FDD7EA5C908E}"/>
              </a:ext>
            </a:extLst>
          </p:cNvPr>
          <p:cNvSpPr/>
          <p:nvPr/>
        </p:nvSpPr>
        <p:spPr>
          <a:xfrm>
            <a:off x="3100913" y="5148263"/>
            <a:ext cx="148169" cy="136390"/>
          </a:xfrm>
          <a:prstGeom prst="ellipse">
            <a:avLst/>
          </a:prstGeom>
          <a:solidFill>
            <a:srgbClr val="5C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a:extLst>
              <a:ext uri="{FF2B5EF4-FFF2-40B4-BE49-F238E27FC236}">
                <a16:creationId xmlns:a16="http://schemas.microsoft.com/office/drawing/2014/main" id="{10765C8E-70BD-478D-B410-17EBFDFDE251}"/>
              </a:ext>
            </a:extLst>
          </p:cNvPr>
          <p:cNvSpPr/>
          <p:nvPr/>
        </p:nvSpPr>
        <p:spPr>
          <a:xfrm>
            <a:off x="1019175" y="5263616"/>
            <a:ext cx="136788" cy="136390"/>
          </a:xfrm>
          <a:prstGeom prst="ellipse">
            <a:avLst/>
          </a:prstGeom>
          <a:solidFill>
            <a:srgbClr val="5C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 name="Рисунок 49">
            <a:extLst>
              <a:ext uri="{FF2B5EF4-FFF2-40B4-BE49-F238E27FC236}">
                <a16:creationId xmlns:a16="http://schemas.microsoft.com/office/drawing/2014/main" id="{A8A7073F-4447-4F88-A86E-5050E5F79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36"/>
            <a:ext cx="12192000" cy="6837927"/>
          </a:xfrm>
          <a:prstGeom prst="rect">
            <a:avLst/>
          </a:prstGeom>
        </p:spPr>
      </p:pic>
      <p:pic>
        <p:nvPicPr>
          <p:cNvPr id="17" name="Рисунок 16" descr="Изображение выглядит как трава, дорога, план, поле&#10;&#10;Автоматически созданное описание">
            <a:extLst>
              <a:ext uri="{FF2B5EF4-FFF2-40B4-BE49-F238E27FC236}">
                <a16:creationId xmlns:a16="http://schemas.microsoft.com/office/drawing/2014/main" id="{1AAC601D-B771-4AAF-9C50-D2CC9F268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943" y="2842788"/>
            <a:ext cx="5046755" cy="3555077"/>
          </a:xfrm>
          <a:prstGeom prst="rect">
            <a:avLst/>
          </a:prstGeom>
        </p:spPr>
      </p:pic>
      <p:sp>
        <p:nvSpPr>
          <p:cNvPr id="18" name="Прямоугольник: усеченные противолежащие углы 17">
            <a:extLst>
              <a:ext uri="{FF2B5EF4-FFF2-40B4-BE49-F238E27FC236}">
                <a16:creationId xmlns:a16="http://schemas.microsoft.com/office/drawing/2014/main" id="{59215F19-9E30-4ACA-BAC6-680C8220CC20}"/>
              </a:ext>
            </a:extLst>
          </p:cNvPr>
          <p:cNvSpPr/>
          <p:nvPr/>
        </p:nvSpPr>
        <p:spPr>
          <a:xfrm flipH="1">
            <a:off x="6604774" y="2663159"/>
            <a:ext cx="5046757" cy="3555077"/>
          </a:xfrm>
          <a:prstGeom prst="snip2DiagRect">
            <a:avLst>
              <a:gd name="adj1" fmla="val 0"/>
              <a:gd name="adj2" fmla="val 9636"/>
            </a:avLst>
          </a:prstGeom>
          <a:noFill/>
          <a:ln w="28575">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3" name="Прямоугольник: усеченные противолежащие углы 2">
            <a:extLst>
              <a:ext uri="{FF2B5EF4-FFF2-40B4-BE49-F238E27FC236}">
                <a16:creationId xmlns:a16="http://schemas.microsoft.com/office/drawing/2014/main" id="{605EF334-F5AD-4A14-821A-7A4902B80B3B}"/>
              </a:ext>
            </a:extLst>
          </p:cNvPr>
          <p:cNvSpPr/>
          <p:nvPr/>
        </p:nvSpPr>
        <p:spPr>
          <a:xfrm flipH="1">
            <a:off x="199169" y="460230"/>
            <a:ext cx="8105052" cy="4283781"/>
          </a:xfrm>
          <a:prstGeom prst="snip2DiagRect">
            <a:avLst>
              <a:gd name="adj1" fmla="val 0"/>
              <a:gd name="adj2" fmla="val 13683"/>
            </a:avLst>
          </a:prstGeom>
          <a:solidFill>
            <a:srgbClr val="00D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5024438" algn="l"/>
              </a:tabLst>
            </a:pPr>
            <a:r>
              <a:rPr lang="ru-RU" dirty="0"/>
              <a:t> </a:t>
            </a:r>
          </a:p>
        </p:txBody>
      </p:sp>
      <p:sp>
        <p:nvSpPr>
          <p:cNvPr id="23" name="TextBox 22">
            <a:extLst>
              <a:ext uri="{FF2B5EF4-FFF2-40B4-BE49-F238E27FC236}">
                <a16:creationId xmlns:a16="http://schemas.microsoft.com/office/drawing/2014/main" id="{336C16C1-E18E-4944-B338-5C1DFE15A509}"/>
              </a:ext>
            </a:extLst>
          </p:cNvPr>
          <p:cNvSpPr txBox="1"/>
          <p:nvPr/>
        </p:nvSpPr>
        <p:spPr>
          <a:xfrm>
            <a:off x="698595" y="5887630"/>
            <a:ext cx="1070411" cy="584775"/>
          </a:xfrm>
          <a:prstGeom prst="rect">
            <a:avLst/>
          </a:prstGeom>
          <a:noFill/>
        </p:spPr>
        <p:txBody>
          <a:bodyPr wrap="square" rtlCol="0">
            <a:spAutoFit/>
          </a:bodyPr>
          <a:lstStyle/>
          <a:p>
            <a:r>
              <a:rPr lang="ru-RU" sz="3200" dirty="0">
                <a:solidFill>
                  <a:srgbClr val="58166C"/>
                </a:solidFill>
              </a:rPr>
              <a:t>2020</a:t>
            </a:r>
          </a:p>
        </p:txBody>
      </p:sp>
      <p:cxnSp>
        <p:nvCxnSpPr>
          <p:cNvPr id="51" name="Прямая соединительная линия 50">
            <a:extLst>
              <a:ext uri="{FF2B5EF4-FFF2-40B4-BE49-F238E27FC236}">
                <a16:creationId xmlns:a16="http://schemas.microsoft.com/office/drawing/2014/main" id="{68F92065-042F-4FC9-829A-5B4B54C3DAD7}"/>
              </a:ext>
            </a:extLst>
          </p:cNvPr>
          <p:cNvCxnSpPr>
            <a:cxnSpLocks/>
          </p:cNvCxnSpPr>
          <p:nvPr/>
        </p:nvCxnSpPr>
        <p:spPr>
          <a:xfrm flipV="1">
            <a:off x="0" y="-10036"/>
            <a:ext cx="2128546" cy="2122537"/>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cxnSp>
        <p:nvCxnSpPr>
          <p:cNvPr id="55" name="Прямая соединительная линия 54">
            <a:extLst>
              <a:ext uri="{FF2B5EF4-FFF2-40B4-BE49-F238E27FC236}">
                <a16:creationId xmlns:a16="http://schemas.microsoft.com/office/drawing/2014/main" id="{CDB09FB3-1A7C-44C1-8E24-891A474B0FAE}"/>
              </a:ext>
            </a:extLst>
          </p:cNvPr>
          <p:cNvCxnSpPr>
            <a:cxnSpLocks/>
          </p:cNvCxnSpPr>
          <p:nvPr/>
        </p:nvCxnSpPr>
        <p:spPr>
          <a:xfrm flipV="1">
            <a:off x="6351259" y="2016738"/>
            <a:ext cx="3593951" cy="3645266"/>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sp>
        <p:nvSpPr>
          <p:cNvPr id="5" name="Прямоугольник: усеченные противолежащие углы 4">
            <a:extLst>
              <a:ext uri="{FF2B5EF4-FFF2-40B4-BE49-F238E27FC236}">
                <a16:creationId xmlns:a16="http://schemas.microsoft.com/office/drawing/2014/main" id="{6BC5F8AF-F7C0-47E3-84FC-1782984A4B1D}"/>
              </a:ext>
            </a:extLst>
          </p:cNvPr>
          <p:cNvSpPr/>
          <p:nvPr/>
        </p:nvSpPr>
        <p:spPr>
          <a:xfrm flipH="1">
            <a:off x="371193" y="244442"/>
            <a:ext cx="7710713" cy="4725909"/>
          </a:xfrm>
          <a:prstGeom prst="snip2DiagRect">
            <a:avLst>
              <a:gd name="adj1" fmla="val 0"/>
              <a:gd name="adj2" fmla="val 9636"/>
            </a:avLst>
          </a:prstGeom>
          <a:no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57" name="Овал 56">
            <a:extLst>
              <a:ext uri="{FF2B5EF4-FFF2-40B4-BE49-F238E27FC236}">
                <a16:creationId xmlns:a16="http://schemas.microsoft.com/office/drawing/2014/main" id="{16199280-660B-41C9-BF61-198EAA8B711E}"/>
              </a:ext>
            </a:extLst>
          </p:cNvPr>
          <p:cNvSpPr/>
          <p:nvPr/>
        </p:nvSpPr>
        <p:spPr>
          <a:xfrm>
            <a:off x="1210067" y="760544"/>
            <a:ext cx="136788" cy="1363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8C06A8B4-3F3E-4E8C-A39C-B25C2197D68C}"/>
              </a:ext>
            </a:extLst>
          </p:cNvPr>
          <p:cNvSpPr txBox="1"/>
          <p:nvPr/>
        </p:nvSpPr>
        <p:spPr>
          <a:xfrm>
            <a:off x="974998" y="1523143"/>
            <a:ext cx="8105053" cy="2554545"/>
          </a:xfrm>
          <a:prstGeom prst="rect">
            <a:avLst/>
          </a:prstGeom>
          <a:noFill/>
        </p:spPr>
        <p:txBody>
          <a:bodyPr wrap="square" rtlCol="0">
            <a:spAutoFit/>
          </a:bodyPr>
          <a:lstStyle/>
          <a:p>
            <a:r>
              <a:rPr lang="en-US" sz="4000" b="1" dirty="0">
                <a:solidFill>
                  <a:srgbClr val="79447B"/>
                </a:solidFill>
                <a:latin typeface="Ubuntu" panose="020B0504030602030204" pitchFamily="34" charset="0"/>
              </a:rPr>
              <a:t>SPECIAL ECONOMIC</a:t>
            </a:r>
          </a:p>
          <a:p>
            <a:r>
              <a:rPr lang="en-US" sz="4000" b="1" dirty="0">
                <a:solidFill>
                  <a:srgbClr val="79447B"/>
                </a:solidFill>
                <a:latin typeface="Ubuntu" panose="020B0504030602030204" pitchFamily="34" charset="0"/>
              </a:rPr>
              <a:t>OPPORTUNITIES</a:t>
            </a:r>
          </a:p>
          <a:p>
            <a:r>
              <a:rPr lang="en-US" sz="4000" b="1" dirty="0">
                <a:solidFill>
                  <a:srgbClr val="79447B"/>
                </a:solidFill>
                <a:latin typeface="Ubuntu" panose="020B0504030602030204" pitchFamily="34" charset="0"/>
              </a:rPr>
              <a:t>AT THE BORDER ON THE</a:t>
            </a:r>
          </a:p>
          <a:p>
            <a:r>
              <a:rPr lang="en-US" sz="4000" b="1" dirty="0">
                <a:solidFill>
                  <a:srgbClr val="79447B"/>
                </a:solidFill>
                <a:latin typeface="Ubuntu" panose="020B0504030602030204" pitchFamily="34" charset="0"/>
              </a:rPr>
              <a:t>EUROPEAN UNION</a:t>
            </a:r>
            <a:endParaRPr lang="ru-RU" sz="4000" b="1" dirty="0">
              <a:solidFill>
                <a:srgbClr val="79447B"/>
              </a:solidFill>
              <a:latin typeface="Ubuntu" panose="020B0504030602030204" pitchFamily="34" charset="0"/>
            </a:endParaRPr>
          </a:p>
        </p:txBody>
      </p:sp>
      <p:sp>
        <p:nvSpPr>
          <p:cNvPr id="59" name="Овал 58">
            <a:extLst>
              <a:ext uri="{FF2B5EF4-FFF2-40B4-BE49-F238E27FC236}">
                <a16:creationId xmlns:a16="http://schemas.microsoft.com/office/drawing/2014/main" id="{8F0977CD-CC74-4964-88B4-2397607B4391}"/>
              </a:ext>
            </a:extLst>
          </p:cNvPr>
          <p:cNvSpPr/>
          <p:nvPr/>
        </p:nvSpPr>
        <p:spPr>
          <a:xfrm flipV="1">
            <a:off x="784112" y="1282128"/>
            <a:ext cx="45720" cy="457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a16="http://schemas.microsoft.com/office/drawing/2014/main" id="{6A5F7567-B859-4492-9758-E95CD4BED7E5}"/>
              </a:ext>
            </a:extLst>
          </p:cNvPr>
          <p:cNvSpPr/>
          <p:nvPr/>
        </p:nvSpPr>
        <p:spPr>
          <a:xfrm>
            <a:off x="7432130" y="4407530"/>
            <a:ext cx="136788" cy="1363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a16="http://schemas.microsoft.com/office/drawing/2014/main" id="{87CA76CD-1EA2-48DF-B3C6-25CFE97D6970}"/>
              </a:ext>
            </a:extLst>
          </p:cNvPr>
          <p:cNvSpPr/>
          <p:nvPr/>
        </p:nvSpPr>
        <p:spPr>
          <a:xfrm flipV="1">
            <a:off x="8723101" y="3186602"/>
            <a:ext cx="60224" cy="600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EFCF745D-30E6-4834-B099-AB11837FA454}"/>
              </a:ext>
            </a:extLst>
          </p:cNvPr>
          <p:cNvSpPr txBox="1"/>
          <p:nvPr/>
        </p:nvSpPr>
        <p:spPr>
          <a:xfrm>
            <a:off x="974998" y="1495525"/>
            <a:ext cx="8105053" cy="2554545"/>
          </a:xfrm>
          <a:prstGeom prst="rect">
            <a:avLst/>
          </a:prstGeom>
          <a:noFill/>
        </p:spPr>
        <p:txBody>
          <a:bodyPr wrap="square" rtlCol="0">
            <a:spAutoFit/>
          </a:bodyPr>
          <a:lstStyle/>
          <a:p>
            <a:r>
              <a:rPr lang="en-US" sz="4000" b="1" dirty="0">
                <a:solidFill>
                  <a:schemeClr val="bg1"/>
                </a:solidFill>
                <a:latin typeface="Ubuntu" panose="020B0504030602030204" pitchFamily="34" charset="0"/>
              </a:rPr>
              <a:t>SPECIAL ECONOMIC</a:t>
            </a:r>
          </a:p>
          <a:p>
            <a:r>
              <a:rPr lang="en-US" sz="4000" b="1" dirty="0">
                <a:solidFill>
                  <a:schemeClr val="bg1"/>
                </a:solidFill>
                <a:latin typeface="Ubuntu" panose="020B0504030602030204" pitchFamily="34" charset="0"/>
              </a:rPr>
              <a:t>OPPORTUNITIES</a:t>
            </a:r>
          </a:p>
          <a:p>
            <a:r>
              <a:rPr lang="en-US" sz="4000" b="1" dirty="0">
                <a:solidFill>
                  <a:schemeClr val="bg1"/>
                </a:solidFill>
                <a:latin typeface="Ubuntu" panose="020B0504030602030204" pitchFamily="34" charset="0"/>
              </a:rPr>
              <a:t>AT THE BORDER ON THE</a:t>
            </a:r>
          </a:p>
          <a:p>
            <a:r>
              <a:rPr lang="en-US" sz="4000" b="1" dirty="0">
                <a:solidFill>
                  <a:schemeClr val="bg1"/>
                </a:solidFill>
                <a:latin typeface="Ubuntu" panose="020B0504030602030204" pitchFamily="34" charset="0"/>
              </a:rPr>
              <a:t>EUROPEAN UNION</a:t>
            </a:r>
            <a:endParaRPr lang="ru-RU" sz="4000" b="1" dirty="0">
              <a:solidFill>
                <a:schemeClr val="bg1"/>
              </a:solidFill>
              <a:latin typeface="Ubuntu" panose="020B0504030602030204" pitchFamily="34" charset="0"/>
            </a:endParaRPr>
          </a:p>
        </p:txBody>
      </p:sp>
      <p:pic>
        <p:nvPicPr>
          <p:cNvPr id="4" name="Рисунок 3" descr="Изображение выглядит как рисунок&#10;&#10;Автоматически созданное описание">
            <a:extLst>
              <a:ext uri="{FF2B5EF4-FFF2-40B4-BE49-F238E27FC236}">
                <a16:creationId xmlns:a16="http://schemas.microsoft.com/office/drawing/2014/main" id="{9DEA5BF6-FA01-484B-B500-8391E1DA2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548" y="737990"/>
            <a:ext cx="3135230" cy="1321881"/>
          </a:xfrm>
          <a:prstGeom prst="rect">
            <a:avLst/>
          </a:prstGeom>
        </p:spPr>
      </p:pic>
    </p:spTree>
    <p:extLst>
      <p:ext uri="{BB962C8B-B14F-4D97-AF65-F5344CB8AC3E}">
        <p14:creationId xmlns:p14="http://schemas.microsoft.com/office/powerpoint/2010/main" val="4037965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усеченные противолежащие углы 1">
            <a:extLst>
              <a:ext uri="{FF2B5EF4-FFF2-40B4-BE49-F238E27FC236}">
                <a16:creationId xmlns:a16="http://schemas.microsoft.com/office/drawing/2014/main" id="{93627D90-4034-4241-B427-1356D5F971B1}"/>
              </a:ext>
            </a:extLst>
          </p:cNvPr>
          <p:cNvSpPr/>
          <p:nvPr/>
        </p:nvSpPr>
        <p:spPr>
          <a:xfrm flipH="1">
            <a:off x="552121" y="4248036"/>
            <a:ext cx="4184255" cy="2034559"/>
          </a:xfrm>
          <a:prstGeom prst="snip2DiagRect">
            <a:avLst>
              <a:gd name="adj1" fmla="val 0"/>
              <a:gd name="adj2" fmla="val 9636"/>
            </a:avLst>
          </a:prstGeom>
          <a:solidFill>
            <a:srgbClr val="00D2FF"/>
          </a:solidFill>
          <a:ln w="28575">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3" name="Прямоугольник: усеченные противолежащие углы 2">
            <a:extLst>
              <a:ext uri="{FF2B5EF4-FFF2-40B4-BE49-F238E27FC236}">
                <a16:creationId xmlns:a16="http://schemas.microsoft.com/office/drawing/2014/main" id="{E4D22912-D993-4800-9DFD-1411B8950FB3}"/>
              </a:ext>
            </a:extLst>
          </p:cNvPr>
          <p:cNvSpPr/>
          <p:nvPr/>
        </p:nvSpPr>
        <p:spPr>
          <a:xfrm flipH="1">
            <a:off x="7464210" y="1331268"/>
            <a:ext cx="4184255" cy="2034559"/>
          </a:xfrm>
          <a:prstGeom prst="snip2DiagRect">
            <a:avLst>
              <a:gd name="adj1" fmla="val 0"/>
              <a:gd name="adj2" fmla="val 9636"/>
            </a:avLst>
          </a:prstGeom>
          <a:solidFill>
            <a:srgbClr val="00D2FF"/>
          </a:solidFill>
          <a:ln w="28575">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4" name="Прямоугольник: усеченные противолежащие углы 3">
            <a:extLst>
              <a:ext uri="{FF2B5EF4-FFF2-40B4-BE49-F238E27FC236}">
                <a16:creationId xmlns:a16="http://schemas.microsoft.com/office/drawing/2014/main" id="{EED1A717-2F46-4FF4-9FEF-62C4CA292984}"/>
              </a:ext>
            </a:extLst>
          </p:cNvPr>
          <p:cNvSpPr/>
          <p:nvPr/>
        </p:nvSpPr>
        <p:spPr>
          <a:xfrm flipH="1">
            <a:off x="7518895" y="4248036"/>
            <a:ext cx="4184255" cy="2034559"/>
          </a:xfrm>
          <a:prstGeom prst="snip2DiagRect">
            <a:avLst>
              <a:gd name="adj1" fmla="val 0"/>
              <a:gd name="adj2" fmla="val 9636"/>
            </a:avLst>
          </a:prstGeom>
          <a:solidFill>
            <a:srgbClr val="632466"/>
          </a:solid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5" name="Прямоугольник: усеченные противолежащие углы 4">
            <a:extLst>
              <a:ext uri="{FF2B5EF4-FFF2-40B4-BE49-F238E27FC236}">
                <a16:creationId xmlns:a16="http://schemas.microsoft.com/office/drawing/2014/main" id="{0D1DCE21-F4E6-400C-B17C-25F95E086D5C}"/>
              </a:ext>
            </a:extLst>
          </p:cNvPr>
          <p:cNvSpPr/>
          <p:nvPr/>
        </p:nvSpPr>
        <p:spPr>
          <a:xfrm flipH="1">
            <a:off x="551084" y="1347448"/>
            <a:ext cx="4184255" cy="2034559"/>
          </a:xfrm>
          <a:prstGeom prst="snip2DiagRect">
            <a:avLst>
              <a:gd name="adj1" fmla="val 0"/>
              <a:gd name="adj2" fmla="val 9636"/>
            </a:avLst>
          </a:prstGeom>
          <a:solidFill>
            <a:srgbClr val="632466"/>
          </a:solid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pic>
        <p:nvPicPr>
          <p:cNvPr id="22" name="Рисунок 21" descr="Изображение выглядит как еда&#10;&#10;Автоматически созданное описание">
            <a:extLst>
              <a:ext uri="{FF2B5EF4-FFF2-40B4-BE49-F238E27FC236}">
                <a16:creationId xmlns:a16="http://schemas.microsoft.com/office/drawing/2014/main" id="{ADFDDEF4-6996-41BB-8794-30E0CC95E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623" y="2992928"/>
            <a:ext cx="2350303" cy="1678788"/>
          </a:xfrm>
          <a:prstGeom prst="rect">
            <a:avLst/>
          </a:prstGeom>
        </p:spPr>
      </p:pic>
      <p:sp>
        <p:nvSpPr>
          <p:cNvPr id="28" name="Title 1">
            <a:extLst>
              <a:ext uri="{FF2B5EF4-FFF2-40B4-BE49-F238E27FC236}">
                <a16:creationId xmlns:a16="http://schemas.microsoft.com/office/drawing/2014/main" id="{4EBEF192-49C1-4400-80CD-8E145641D557}"/>
              </a:ext>
            </a:extLst>
          </p:cNvPr>
          <p:cNvSpPr txBox="1">
            <a:spLocks/>
          </p:cNvSpPr>
          <p:nvPr/>
        </p:nvSpPr>
        <p:spPr>
          <a:xfrm>
            <a:off x="551610" y="318909"/>
            <a:ext cx="7131210" cy="6987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582C5E"/>
                </a:solidFill>
                <a:latin typeface="+mn-lt"/>
                <a:ea typeface="+mn-ea"/>
                <a:cs typeface="+mn-cs"/>
              </a:rPr>
              <a:t>MOGLINO SEZ DEVELOPMENT STRATEGY</a:t>
            </a:r>
            <a:endParaRPr lang="id-ID" sz="2800" b="1" dirty="0">
              <a:solidFill>
                <a:srgbClr val="582C5E"/>
              </a:solidFill>
              <a:latin typeface="+mn-lt"/>
              <a:ea typeface="+mn-ea"/>
              <a:cs typeface="+mn-cs"/>
            </a:endParaRPr>
          </a:p>
        </p:txBody>
      </p:sp>
      <p:sp>
        <p:nvSpPr>
          <p:cNvPr id="31" name="Isosceles Triangle 25">
            <a:extLst>
              <a:ext uri="{FF2B5EF4-FFF2-40B4-BE49-F238E27FC236}">
                <a16:creationId xmlns:a16="http://schemas.microsoft.com/office/drawing/2014/main" id="{78EC260A-8491-4F79-81CD-0560B67786D5}"/>
              </a:ext>
            </a:extLst>
          </p:cNvPr>
          <p:cNvSpPr/>
          <p:nvPr/>
        </p:nvSpPr>
        <p:spPr>
          <a:xfrm rot="5400000" flipV="1">
            <a:off x="5881843" y="5053861"/>
            <a:ext cx="312711" cy="17707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400">
              <a:solidFill>
                <a:schemeClr val="bg1"/>
              </a:solidFill>
            </a:endParaRPr>
          </a:p>
        </p:txBody>
      </p:sp>
      <p:sp>
        <p:nvSpPr>
          <p:cNvPr id="33" name="Rectangle 28">
            <a:extLst>
              <a:ext uri="{FF2B5EF4-FFF2-40B4-BE49-F238E27FC236}">
                <a16:creationId xmlns:a16="http://schemas.microsoft.com/office/drawing/2014/main" id="{D7B211B4-9D49-4642-9273-1D99E0D5D207}"/>
              </a:ext>
            </a:extLst>
          </p:cNvPr>
          <p:cNvSpPr/>
          <p:nvPr/>
        </p:nvSpPr>
        <p:spPr>
          <a:xfrm>
            <a:off x="7566991" y="2725890"/>
            <a:ext cx="3790122" cy="307777"/>
          </a:xfrm>
          <a:prstGeom prst="rect">
            <a:avLst/>
          </a:prstGeom>
        </p:spPr>
        <p:txBody>
          <a:bodyPr wrap="square">
            <a:spAutoFit/>
          </a:bodyPr>
          <a:lstStyle/>
          <a:p>
            <a:r>
              <a:rPr lang="en-US" sz="1400" dirty="0">
                <a:solidFill>
                  <a:schemeClr val="bg1"/>
                </a:solidFill>
                <a:latin typeface="Ubuntu"/>
              </a:rPr>
              <a:t>Regional specialization (biochemical direction)</a:t>
            </a:r>
            <a:endParaRPr lang="bg-BG" sz="1400" dirty="0">
              <a:solidFill>
                <a:schemeClr val="bg1"/>
              </a:solidFill>
              <a:latin typeface="Ubuntu"/>
            </a:endParaRPr>
          </a:p>
        </p:txBody>
      </p:sp>
      <p:sp>
        <p:nvSpPr>
          <p:cNvPr id="34" name="Rectangle 29">
            <a:extLst>
              <a:ext uri="{FF2B5EF4-FFF2-40B4-BE49-F238E27FC236}">
                <a16:creationId xmlns:a16="http://schemas.microsoft.com/office/drawing/2014/main" id="{BBFDCAAA-D82C-4A17-A96D-79C02F937844}"/>
              </a:ext>
            </a:extLst>
          </p:cNvPr>
          <p:cNvSpPr/>
          <p:nvPr/>
        </p:nvSpPr>
        <p:spPr>
          <a:xfrm>
            <a:off x="7682820" y="4398573"/>
            <a:ext cx="3894371" cy="830997"/>
          </a:xfrm>
          <a:prstGeom prst="rect">
            <a:avLst/>
          </a:prstGeom>
        </p:spPr>
        <p:txBody>
          <a:bodyPr wrap="square">
            <a:spAutoFit/>
          </a:bodyPr>
          <a:lstStyle/>
          <a:p>
            <a:r>
              <a:rPr lang="en-US" sz="2400" b="1" dirty="0">
                <a:solidFill>
                  <a:schemeClr val="bg1"/>
                </a:solidFill>
                <a:latin typeface="Ubuntu"/>
              </a:rPr>
              <a:t>Industrial</a:t>
            </a:r>
          </a:p>
          <a:p>
            <a:r>
              <a:rPr lang="en-US" sz="2400" b="1" dirty="0">
                <a:solidFill>
                  <a:schemeClr val="bg1"/>
                </a:solidFill>
                <a:latin typeface="Ubuntu"/>
              </a:rPr>
              <a:t>Technopark </a:t>
            </a:r>
            <a:r>
              <a:rPr lang="en-US" sz="2400" b="1" dirty="0" err="1">
                <a:solidFill>
                  <a:schemeClr val="bg1"/>
                </a:solidFill>
                <a:latin typeface="Ubuntu"/>
              </a:rPr>
              <a:t>Moglino</a:t>
            </a:r>
            <a:endParaRPr lang="bg-BG" sz="2400" b="1" dirty="0">
              <a:solidFill>
                <a:schemeClr val="bg1"/>
              </a:solidFill>
              <a:latin typeface="Ubuntu"/>
            </a:endParaRPr>
          </a:p>
        </p:txBody>
      </p:sp>
      <p:sp>
        <p:nvSpPr>
          <p:cNvPr id="35" name="Rectangle 30">
            <a:extLst>
              <a:ext uri="{FF2B5EF4-FFF2-40B4-BE49-F238E27FC236}">
                <a16:creationId xmlns:a16="http://schemas.microsoft.com/office/drawing/2014/main" id="{D0C3CA77-D999-4496-8C46-6ADFB8A07510}"/>
              </a:ext>
            </a:extLst>
          </p:cNvPr>
          <p:cNvSpPr/>
          <p:nvPr/>
        </p:nvSpPr>
        <p:spPr>
          <a:xfrm>
            <a:off x="834886" y="4541915"/>
            <a:ext cx="3987303" cy="830997"/>
          </a:xfrm>
          <a:prstGeom prst="rect">
            <a:avLst/>
          </a:prstGeom>
        </p:spPr>
        <p:txBody>
          <a:bodyPr wrap="square">
            <a:spAutoFit/>
          </a:bodyPr>
          <a:lstStyle/>
          <a:p>
            <a:r>
              <a:rPr lang="en-US" sz="2400" b="1" dirty="0">
                <a:solidFill>
                  <a:schemeClr val="bg1"/>
                </a:solidFill>
                <a:latin typeface="Ubuntu"/>
              </a:rPr>
              <a:t>Regional</a:t>
            </a:r>
            <a:r>
              <a:rPr lang="ru-RU" sz="2400" b="1" dirty="0">
                <a:solidFill>
                  <a:schemeClr val="bg1"/>
                </a:solidFill>
                <a:latin typeface="Ubuntu"/>
              </a:rPr>
              <a:t> </a:t>
            </a:r>
          </a:p>
          <a:p>
            <a:r>
              <a:rPr lang="en-US" sz="2400" b="1" dirty="0">
                <a:solidFill>
                  <a:schemeClr val="bg1"/>
                </a:solidFill>
                <a:latin typeface="Ubuntu"/>
              </a:rPr>
              <a:t>logistics hub</a:t>
            </a:r>
            <a:endParaRPr lang="ru-RU" sz="2400" b="1" dirty="0">
              <a:solidFill>
                <a:schemeClr val="bg1"/>
              </a:solidFill>
              <a:latin typeface="Ubuntu"/>
            </a:endParaRPr>
          </a:p>
        </p:txBody>
      </p:sp>
      <p:sp>
        <p:nvSpPr>
          <p:cNvPr id="37" name="Rectangle 34">
            <a:extLst>
              <a:ext uri="{FF2B5EF4-FFF2-40B4-BE49-F238E27FC236}">
                <a16:creationId xmlns:a16="http://schemas.microsoft.com/office/drawing/2014/main" id="{86F8505D-51A4-4FB5-9EEE-7CB2A8E0D3FD}"/>
              </a:ext>
            </a:extLst>
          </p:cNvPr>
          <p:cNvSpPr/>
          <p:nvPr/>
        </p:nvSpPr>
        <p:spPr>
          <a:xfrm>
            <a:off x="841300" y="1469663"/>
            <a:ext cx="3974474" cy="830997"/>
          </a:xfrm>
          <a:prstGeom prst="rect">
            <a:avLst/>
          </a:prstGeom>
        </p:spPr>
        <p:txBody>
          <a:bodyPr wrap="square">
            <a:spAutoFit/>
          </a:bodyPr>
          <a:lstStyle/>
          <a:p>
            <a:r>
              <a:rPr lang="en-US" sz="2400" b="1" dirty="0">
                <a:solidFill>
                  <a:schemeClr val="bg1"/>
                </a:solidFill>
                <a:latin typeface="Ubuntu"/>
              </a:rPr>
              <a:t>Scaling the value</a:t>
            </a:r>
            <a:endParaRPr lang="ru-RU" sz="2400" b="1" dirty="0">
              <a:solidFill>
                <a:schemeClr val="bg1"/>
              </a:solidFill>
              <a:latin typeface="Ubuntu"/>
            </a:endParaRPr>
          </a:p>
          <a:p>
            <a:r>
              <a:rPr lang="en-US" sz="2400" b="1" dirty="0">
                <a:solidFill>
                  <a:schemeClr val="bg1"/>
                </a:solidFill>
                <a:latin typeface="Ubuntu"/>
              </a:rPr>
              <a:t>chain</a:t>
            </a:r>
            <a:endParaRPr lang="bg-BG" sz="2400" b="1" dirty="0">
              <a:solidFill>
                <a:schemeClr val="bg1"/>
              </a:solidFill>
              <a:latin typeface="Ubuntu"/>
            </a:endParaRPr>
          </a:p>
        </p:txBody>
      </p:sp>
      <p:sp>
        <p:nvSpPr>
          <p:cNvPr id="38" name="Rectangle 35">
            <a:extLst>
              <a:ext uri="{FF2B5EF4-FFF2-40B4-BE49-F238E27FC236}">
                <a16:creationId xmlns:a16="http://schemas.microsoft.com/office/drawing/2014/main" id="{A173CFA4-44B1-4C24-B04B-2E6BD9F5F421}"/>
              </a:ext>
            </a:extLst>
          </p:cNvPr>
          <p:cNvSpPr/>
          <p:nvPr/>
        </p:nvSpPr>
        <p:spPr>
          <a:xfrm>
            <a:off x="786956" y="2701987"/>
            <a:ext cx="3971353" cy="523220"/>
          </a:xfrm>
          <a:prstGeom prst="rect">
            <a:avLst/>
          </a:prstGeom>
        </p:spPr>
        <p:txBody>
          <a:bodyPr wrap="square">
            <a:spAutoFit/>
          </a:bodyPr>
          <a:lstStyle/>
          <a:p>
            <a:r>
              <a:rPr lang="en-US" sz="1400" dirty="0">
                <a:solidFill>
                  <a:schemeClr val="bg1"/>
                </a:solidFill>
                <a:latin typeface="Ubuntu"/>
              </a:rPr>
              <a:t>Cluster concept of </a:t>
            </a:r>
            <a:r>
              <a:rPr lang="en-US" sz="1400" dirty="0" err="1">
                <a:solidFill>
                  <a:schemeClr val="bg1"/>
                </a:solidFill>
                <a:latin typeface="Ubuntu"/>
              </a:rPr>
              <a:t>Moglino</a:t>
            </a:r>
            <a:r>
              <a:rPr lang="en-US" sz="1400" dirty="0">
                <a:solidFill>
                  <a:schemeClr val="bg1"/>
                </a:solidFill>
                <a:latin typeface="Ubuntu"/>
              </a:rPr>
              <a:t> SEZ</a:t>
            </a:r>
          </a:p>
          <a:p>
            <a:r>
              <a:rPr lang="en-US" sz="1400" dirty="0">
                <a:solidFill>
                  <a:schemeClr val="bg1"/>
                </a:solidFill>
                <a:latin typeface="Ubuntu"/>
              </a:rPr>
              <a:t>Raw materials base of the Pskov region</a:t>
            </a:r>
            <a:endParaRPr lang="ru-RU" sz="1400" dirty="0">
              <a:solidFill>
                <a:schemeClr val="bg1"/>
              </a:solidFill>
              <a:latin typeface="Ubuntu"/>
            </a:endParaRPr>
          </a:p>
        </p:txBody>
      </p:sp>
      <p:sp>
        <p:nvSpPr>
          <p:cNvPr id="39" name="Rectangle 36">
            <a:extLst>
              <a:ext uri="{FF2B5EF4-FFF2-40B4-BE49-F238E27FC236}">
                <a16:creationId xmlns:a16="http://schemas.microsoft.com/office/drawing/2014/main" id="{894E2D66-9AC7-4F13-9F5E-EC3056A00D0D}"/>
              </a:ext>
            </a:extLst>
          </p:cNvPr>
          <p:cNvSpPr/>
          <p:nvPr/>
        </p:nvSpPr>
        <p:spPr>
          <a:xfrm>
            <a:off x="7566991" y="1469663"/>
            <a:ext cx="3790122" cy="1200329"/>
          </a:xfrm>
          <a:prstGeom prst="rect">
            <a:avLst/>
          </a:prstGeom>
        </p:spPr>
        <p:txBody>
          <a:bodyPr wrap="square">
            <a:spAutoFit/>
          </a:bodyPr>
          <a:lstStyle/>
          <a:p>
            <a:r>
              <a:rPr lang="en-US" sz="2400" b="1" dirty="0">
                <a:solidFill>
                  <a:schemeClr val="bg1"/>
                </a:solidFill>
                <a:latin typeface="Ubuntu"/>
              </a:rPr>
              <a:t>Center for the Development</a:t>
            </a:r>
          </a:p>
          <a:p>
            <a:r>
              <a:rPr lang="en-US" sz="2400" b="1" dirty="0">
                <a:solidFill>
                  <a:schemeClr val="bg1"/>
                </a:solidFill>
                <a:latin typeface="Ubuntu"/>
              </a:rPr>
              <a:t>of Innovations and</a:t>
            </a:r>
          </a:p>
          <a:p>
            <a:r>
              <a:rPr lang="en-US" sz="2400" b="1" dirty="0">
                <a:solidFill>
                  <a:schemeClr val="bg1"/>
                </a:solidFill>
                <a:latin typeface="Ubuntu"/>
              </a:rPr>
              <a:t>Competencies</a:t>
            </a:r>
            <a:endParaRPr lang="ru-RU" sz="2400" b="1" dirty="0">
              <a:solidFill>
                <a:schemeClr val="bg1"/>
              </a:solidFill>
              <a:latin typeface="Ubuntu"/>
            </a:endParaRPr>
          </a:p>
        </p:txBody>
      </p:sp>
      <p:sp>
        <p:nvSpPr>
          <p:cNvPr id="40" name="Rectangle 37">
            <a:extLst>
              <a:ext uri="{FF2B5EF4-FFF2-40B4-BE49-F238E27FC236}">
                <a16:creationId xmlns:a16="http://schemas.microsoft.com/office/drawing/2014/main" id="{406E532E-1433-46CC-ACB4-6A6507B21195}"/>
              </a:ext>
            </a:extLst>
          </p:cNvPr>
          <p:cNvSpPr/>
          <p:nvPr/>
        </p:nvSpPr>
        <p:spPr>
          <a:xfrm>
            <a:off x="786956" y="5570824"/>
            <a:ext cx="3846740" cy="523220"/>
          </a:xfrm>
          <a:prstGeom prst="rect">
            <a:avLst/>
          </a:prstGeom>
        </p:spPr>
        <p:txBody>
          <a:bodyPr wrap="square">
            <a:spAutoFit/>
          </a:bodyPr>
          <a:lstStyle/>
          <a:p>
            <a:r>
              <a:rPr lang="en-US" sz="1400" dirty="0">
                <a:solidFill>
                  <a:schemeClr val="bg1"/>
                </a:solidFill>
              </a:rPr>
              <a:t>Intermodal «dry port»</a:t>
            </a:r>
          </a:p>
          <a:p>
            <a:r>
              <a:rPr lang="en-US" sz="1400" dirty="0">
                <a:solidFill>
                  <a:schemeClr val="bg1"/>
                </a:solidFill>
              </a:rPr>
              <a:t>High-speed container transportation</a:t>
            </a:r>
            <a:endParaRPr lang="ru-RU" sz="1400" dirty="0">
              <a:solidFill>
                <a:schemeClr val="bg1"/>
              </a:solidFill>
            </a:endParaRPr>
          </a:p>
        </p:txBody>
      </p:sp>
      <p:sp>
        <p:nvSpPr>
          <p:cNvPr id="41" name="Rectangle 38">
            <a:extLst>
              <a:ext uri="{FF2B5EF4-FFF2-40B4-BE49-F238E27FC236}">
                <a16:creationId xmlns:a16="http://schemas.microsoft.com/office/drawing/2014/main" id="{15612FB2-8B67-4CBE-97B7-E53D7C13F2E4}"/>
              </a:ext>
            </a:extLst>
          </p:cNvPr>
          <p:cNvSpPr/>
          <p:nvPr/>
        </p:nvSpPr>
        <p:spPr>
          <a:xfrm>
            <a:off x="7589430" y="5582985"/>
            <a:ext cx="3838053" cy="523220"/>
          </a:xfrm>
          <a:prstGeom prst="rect">
            <a:avLst/>
          </a:prstGeom>
        </p:spPr>
        <p:txBody>
          <a:bodyPr wrap="square">
            <a:spAutoFit/>
          </a:bodyPr>
          <a:lstStyle/>
          <a:p>
            <a:r>
              <a:rPr lang="en-US" sz="1400" dirty="0">
                <a:solidFill>
                  <a:schemeClr val="bg1"/>
                </a:solidFill>
                <a:latin typeface="Ubuntu"/>
              </a:rPr>
              <a:t>R&amp;D, technology commercialization,</a:t>
            </a:r>
          </a:p>
          <a:p>
            <a:r>
              <a:rPr lang="en-US" sz="1400" dirty="0">
                <a:solidFill>
                  <a:schemeClr val="bg1"/>
                </a:solidFill>
                <a:latin typeface="Ubuntu"/>
              </a:rPr>
              <a:t>venture ecosystem</a:t>
            </a:r>
            <a:endParaRPr lang="ru-RU" sz="1400" dirty="0">
              <a:solidFill>
                <a:schemeClr val="bg1"/>
              </a:solidFill>
              <a:latin typeface="Ubuntu"/>
            </a:endParaRPr>
          </a:p>
        </p:txBody>
      </p:sp>
      <p:pic>
        <p:nvPicPr>
          <p:cNvPr id="42" name="Рисунок 41" descr="Крышка вправо">
            <a:extLst>
              <a:ext uri="{FF2B5EF4-FFF2-40B4-BE49-F238E27FC236}">
                <a16:creationId xmlns:a16="http://schemas.microsoft.com/office/drawing/2014/main" id="{0866217E-54FB-4FA8-9ACB-17480F5A45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7476" y="1373064"/>
            <a:ext cx="1098516" cy="1098516"/>
          </a:xfrm>
          <a:prstGeom prst="rect">
            <a:avLst/>
          </a:prstGeom>
        </p:spPr>
      </p:pic>
      <p:pic>
        <p:nvPicPr>
          <p:cNvPr id="43" name="Рисунок 42" descr="Крышка вправо">
            <a:extLst>
              <a:ext uri="{FF2B5EF4-FFF2-40B4-BE49-F238E27FC236}">
                <a16:creationId xmlns:a16="http://schemas.microsoft.com/office/drawing/2014/main" id="{C7AE2A12-7E49-43A2-8204-BD7444EF9B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538478" y="5062215"/>
            <a:ext cx="1063740" cy="1098516"/>
          </a:xfrm>
          <a:prstGeom prst="rect">
            <a:avLst/>
          </a:prstGeom>
        </p:spPr>
      </p:pic>
      <p:pic>
        <p:nvPicPr>
          <p:cNvPr id="44" name="Рисунок 43" descr="Крышка вправо">
            <a:extLst>
              <a:ext uri="{FF2B5EF4-FFF2-40B4-BE49-F238E27FC236}">
                <a16:creationId xmlns:a16="http://schemas.microsoft.com/office/drawing/2014/main" id="{8CDB267C-94FB-45F3-964A-17B6174A8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8959199" y="3313242"/>
            <a:ext cx="1098516" cy="1098516"/>
          </a:xfrm>
          <a:prstGeom prst="rect">
            <a:avLst/>
          </a:prstGeom>
        </p:spPr>
      </p:pic>
      <p:pic>
        <p:nvPicPr>
          <p:cNvPr id="45" name="Рисунок 44" descr="Крышка вправо">
            <a:extLst>
              <a:ext uri="{FF2B5EF4-FFF2-40B4-BE49-F238E27FC236}">
                <a16:creationId xmlns:a16="http://schemas.microsoft.com/office/drawing/2014/main" id="{7E54AEBD-85C5-4E73-A41E-005A92D823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flipH="1">
            <a:off x="2151359" y="3345500"/>
            <a:ext cx="1117935" cy="1098516"/>
          </a:xfrm>
          <a:prstGeom prst="rect">
            <a:avLst/>
          </a:prstGeom>
        </p:spPr>
      </p:pic>
      <p:sp>
        <p:nvSpPr>
          <p:cNvPr id="46" name="Номер слайда 3">
            <a:extLst>
              <a:ext uri="{FF2B5EF4-FFF2-40B4-BE49-F238E27FC236}">
                <a16:creationId xmlns:a16="http://schemas.microsoft.com/office/drawing/2014/main" id="{E693855D-AFF6-4CDA-8D3A-3C42A14D1786}"/>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10</a:t>
            </a:fld>
            <a:endParaRPr lang="id-ID" dirty="0">
              <a:latin typeface="+mj-lt"/>
            </a:endParaRPr>
          </a:p>
        </p:txBody>
      </p:sp>
    </p:spTree>
    <p:extLst>
      <p:ext uri="{BB962C8B-B14F-4D97-AF65-F5344CB8AC3E}">
        <p14:creationId xmlns:p14="http://schemas.microsoft.com/office/powerpoint/2010/main" val="27193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 карта&#10;&#10;Автоматически созданное описание">
            <a:extLst>
              <a:ext uri="{FF2B5EF4-FFF2-40B4-BE49-F238E27FC236}">
                <a16:creationId xmlns:a16="http://schemas.microsoft.com/office/drawing/2014/main" id="{30B51EB4-4C9B-4949-8868-78CF5581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3" y="0"/>
            <a:ext cx="9099255" cy="6858000"/>
          </a:xfrm>
          <a:prstGeom prst="rect">
            <a:avLst/>
          </a:prstGeom>
        </p:spPr>
      </p:pic>
      <p:sp>
        <p:nvSpPr>
          <p:cNvPr id="12" name="Прямоугольник 11">
            <a:extLst>
              <a:ext uri="{FF2B5EF4-FFF2-40B4-BE49-F238E27FC236}">
                <a16:creationId xmlns:a16="http://schemas.microsoft.com/office/drawing/2014/main" id="{117A5FB2-C8A3-4D45-AA90-6F1AC3061442}"/>
              </a:ext>
            </a:extLst>
          </p:cNvPr>
          <p:cNvSpPr/>
          <p:nvPr/>
        </p:nvSpPr>
        <p:spPr>
          <a:xfrm>
            <a:off x="9669101" y="5278170"/>
            <a:ext cx="2522899" cy="16024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15E033B2-31E9-40AD-8F45-9A11AD11B106}"/>
              </a:ext>
            </a:extLst>
          </p:cNvPr>
          <p:cNvSpPr/>
          <p:nvPr/>
        </p:nvSpPr>
        <p:spPr>
          <a:xfrm>
            <a:off x="9198321" y="0"/>
            <a:ext cx="2993679" cy="180164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3">
            <a:extLst>
              <a:ext uri="{FF2B5EF4-FFF2-40B4-BE49-F238E27FC236}">
                <a16:creationId xmlns:a16="http://schemas.microsoft.com/office/drawing/2014/main" id="{254FD23D-6140-48DC-B888-FC87EDC5E5AA}"/>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11</a:t>
            </a:fld>
            <a:endParaRPr lang="id-ID" dirty="0">
              <a:latin typeface="+mj-lt"/>
            </a:endParaRPr>
          </a:p>
        </p:txBody>
      </p:sp>
      <p:pic>
        <p:nvPicPr>
          <p:cNvPr id="3" name="Рисунок 2" descr="Изображение выглядит как текст, карта&#10;&#10;Автоматически созданное описание">
            <a:extLst>
              <a:ext uri="{FF2B5EF4-FFF2-40B4-BE49-F238E27FC236}">
                <a16:creationId xmlns:a16="http://schemas.microsoft.com/office/drawing/2014/main" id="{C33E0E79-20D3-4F54-B7B0-7540C0E7D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663" y="1752013"/>
            <a:ext cx="3910337" cy="4604106"/>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EA864AFD-CDAA-4F5F-AD36-35DD114A2EB4}"/>
              </a:ext>
            </a:extLst>
          </p:cNvPr>
          <p:cNvSpPr txBox="1"/>
          <p:nvPr/>
        </p:nvSpPr>
        <p:spPr>
          <a:xfrm>
            <a:off x="226336" y="88830"/>
            <a:ext cx="11660864" cy="523220"/>
          </a:xfrm>
          <a:prstGeom prst="rect">
            <a:avLst/>
          </a:prstGeom>
          <a:noFill/>
        </p:spPr>
        <p:txBody>
          <a:bodyPr wrap="square" rtlCol="0">
            <a:spAutoFit/>
          </a:bodyPr>
          <a:lstStyle/>
          <a:p>
            <a:r>
              <a:rPr lang="en-US" sz="2800" b="1" dirty="0">
                <a:solidFill>
                  <a:srgbClr val="632466"/>
                </a:solidFill>
                <a:latin typeface="+mj-lt"/>
              </a:rPr>
              <a:t>MOGLINO SEZ TERRITORY AND DEVELOPMENT PROSPECT</a:t>
            </a:r>
            <a:endParaRPr lang="ru-RU" sz="2800" b="1" dirty="0">
              <a:solidFill>
                <a:srgbClr val="632466"/>
              </a:solidFill>
              <a:latin typeface="+mj-lt"/>
            </a:endParaRPr>
          </a:p>
        </p:txBody>
      </p:sp>
      <p:sp>
        <p:nvSpPr>
          <p:cNvPr id="13" name="Прямоугольник: усеченные противолежащие углы 12">
            <a:extLst>
              <a:ext uri="{FF2B5EF4-FFF2-40B4-BE49-F238E27FC236}">
                <a16:creationId xmlns:a16="http://schemas.microsoft.com/office/drawing/2014/main" id="{1902E924-E6D5-4F1F-984D-9380AE24A7E6}"/>
              </a:ext>
            </a:extLst>
          </p:cNvPr>
          <p:cNvSpPr/>
          <p:nvPr/>
        </p:nvSpPr>
        <p:spPr>
          <a:xfrm flipH="1">
            <a:off x="8281661" y="932507"/>
            <a:ext cx="3764519" cy="5423612"/>
          </a:xfrm>
          <a:prstGeom prst="snip2DiagRect">
            <a:avLst>
              <a:gd name="adj1" fmla="val 0"/>
              <a:gd name="adj2" fmla="val 9636"/>
            </a:avLst>
          </a:prstGeom>
          <a:no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14" name="Прямоугольник: усеченные противолежащие углы 13">
            <a:extLst>
              <a:ext uri="{FF2B5EF4-FFF2-40B4-BE49-F238E27FC236}">
                <a16:creationId xmlns:a16="http://schemas.microsoft.com/office/drawing/2014/main" id="{7C0CF1A0-DEF0-476B-9109-2797847FEFFE}"/>
              </a:ext>
            </a:extLst>
          </p:cNvPr>
          <p:cNvSpPr/>
          <p:nvPr/>
        </p:nvSpPr>
        <p:spPr>
          <a:xfrm flipH="1">
            <a:off x="145820" y="932507"/>
            <a:ext cx="8047566" cy="5423612"/>
          </a:xfrm>
          <a:prstGeom prst="snip2DiagRect">
            <a:avLst>
              <a:gd name="adj1" fmla="val 0"/>
              <a:gd name="adj2" fmla="val 9636"/>
            </a:avLst>
          </a:prstGeom>
          <a:noFill/>
          <a:ln w="28575">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16" name="TextBox 15">
            <a:extLst>
              <a:ext uri="{FF2B5EF4-FFF2-40B4-BE49-F238E27FC236}">
                <a16:creationId xmlns:a16="http://schemas.microsoft.com/office/drawing/2014/main" id="{2710F866-942B-4FF9-AF61-042CB856F68F}"/>
              </a:ext>
            </a:extLst>
          </p:cNvPr>
          <p:cNvSpPr txBox="1"/>
          <p:nvPr/>
        </p:nvSpPr>
        <p:spPr>
          <a:xfrm>
            <a:off x="9742061" y="3218164"/>
            <a:ext cx="2060640" cy="1123384"/>
          </a:xfrm>
          <a:prstGeom prst="rect">
            <a:avLst/>
          </a:prstGeom>
          <a:noFill/>
        </p:spPr>
        <p:txBody>
          <a:bodyPr wrap="square" rtlCol="0">
            <a:spAutoFit/>
          </a:bodyPr>
          <a:lstStyle/>
          <a:p>
            <a:pPr algn="ctr"/>
            <a:r>
              <a:rPr lang="en-US" sz="1400" dirty="0"/>
              <a:t>Territory of prospective development</a:t>
            </a:r>
          </a:p>
          <a:p>
            <a:pPr algn="ctr"/>
            <a:r>
              <a:rPr lang="en-US" sz="1300" b="1" dirty="0" err="1"/>
              <a:t>Moglino</a:t>
            </a:r>
            <a:r>
              <a:rPr lang="en-US" sz="1300" b="1" dirty="0"/>
              <a:t> SEZ - 3</a:t>
            </a:r>
            <a:endParaRPr lang="ru-RU" sz="1300" b="1" dirty="0"/>
          </a:p>
          <a:p>
            <a:pPr algn="ctr"/>
            <a:r>
              <a:rPr lang="en-US" sz="1300" b="1" dirty="0"/>
              <a:t>Pskov HEPP</a:t>
            </a:r>
            <a:endParaRPr lang="ru-RU" sz="1300" b="1" dirty="0"/>
          </a:p>
          <a:p>
            <a:pPr algn="ctr"/>
            <a:r>
              <a:rPr lang="en-US" sz="1300" b="1" dirty="0"/>
              <a:t>200 ha</a:t>
            </a:r>
            <a:endParaRPr lang="ru-RU" sz="1300" b="1" dirty="0"/>
          </a:p>
        </p:txBody>
      </p:sp>
      <p:sp>
        <p:nvSpPr>
          <p:cNvPr id="19" name="TextBox 18">
            <a:extLst>
              <a:ext uri="{FF2B5EF4-FFF2-40B4-BE49-F238E27FC236}">
                <a16:creationId xmlns:a16="http://schemas.microsoft.com/office/drawing/2014/main" id="{53210890-6440-4939-B3AF-F8FF1873C0C6}"/>
              </a:ext>
            </a:extLst>
          </p:cNvPr>
          <p:cNvSpPr txBox="1"/>
          <p:nvPr/>
        </p:nvSpPr>
        <p:spPr>
          <a:xfrm>
            <a:off x="1302189" y="2444361"/>
            <a:ext cx="1738265" cy="646331"/>
          </a:xfrm>
          <a:prstGeom prst="rect">
            <a:avLst/>
          </a:prstGeom>
          <a:noFill/>
        </p:spPr>
        <p:txBody>
          <a:bodyPr wrap="square" rtlCol="0">
            <a:spAutoFit/>
          </a:bodyPr>
          <a:lstStyle/>
          <a:p>
            <a:pPr algn="ctr"/>
            <a:r>
              <a:rPr lang="en-US" sz="1200" b="1" dirty="0" err="1">
                <a:solidFill>
                  <a:srgbClr val="582C5E"/>
                </a:solidFill>
              </a:rPr>
              <a:t>Moglino</a:t>
            </a:r>
            <a:r>
              <a:rPr lang="en-US" sz="1200" b="1" dirty="0">
                <a:solidFill>
                  <a:srgbClr val="582C5E"/>
                </a:solidFill>
              </a:rPr>
              <a:t> SEZ – 1 territory</a:t>
            </a:r>
          </a:p>
          <a:p>
            <a:pPr algn="ctr"/>
            <a:r>
              <a:rPr lang="en-US" sz="1200" b="1" dirty="0">
                <a:solidFill>
                  <a:srgbClr val="582C5E"/>
                </a:solidFill>
              </a:rPr>
              <a:t> 2</a:t>
            </a:r>
            <a:r>
              <a:rPr lang="ru-RU" sz="1200" b="1" dirty="0">
                <a:solidFill>
                  <a:srgbClr val="582C5E"/>
                </a:solidFill>
              </a:rPr>
              <a:t>15</a:t>
            </a:r>
            <a:r>
              <a:rPr lang="en-US" sz="1200" b="1" dirty="0">
                <a:solidFill>
                  <a:srgbClr val="582C5E"/>
                </a:solidFill>
              </a:rPr>
              <a:t> ha</a:t>
            </a:r>
            <a:endParaRPr lang="ru-RU" sz="1200" b="1" dirty="0">
              <a:solidFill>
                <a:srgbClr val="582C5E"/>
              </a:solidFill>
            </a:endParaRPr>
          </a:p>
        </p:txBody>
      </p:sp>
      <p:sp>
        <p:nvSpPr>
          <p:cNvPr id="21" name="TextBox 20">
            <a:extLst>
              <a:ext uri="{FF2B5EF4-FFF2-40B4-BE49-F238E27FC236}">
                <a16:creationId xmlns:a16="http://schemas.microsoft.com/office/drawing/2014/main" id="{D863711D-DCFF-4DCA-A687-2B87BB3A7119}"/>
              </a:ext>
            </a:extLst>
          </p:cNvPr>
          <p:cNvSpPr txBox="1"/>
          <p:nvPr/>
        </p:nvSpPr>
        <p:spPr>
          <a:xfrm>
            <a:off x="8798084" y="1013835"/>
            <a:ext cx="2877494" cy="692497"/>
          </a:xfrm>
          <a:prstGeom prst="rect">
            <a:avLst/>
          </a:prstGeom>
          <a:noFill/>
        </p:spPr>
        <p:txBody>
          <a:bodyPr wrap="square" rtlCol="0">
            <a:spAutoFit/>
          </a:bodyPr>
          <a:lstStyle/>
          <a:p>
            <a:pPr algn="ctr"/>
            <a:r>
              <a:rPr lang="en-US" sz="1300" dirty="0"/>
              <a:t>TERRITORY OF PROSPECTIVE DEVELOPMENT</a:t>
            </a:r>
          </a:p>
          <a:p>
            <a:pPr algn="ctr"/>
            <a:r>
              <a:rPr lang="en-US" sz="1300" dirty="0"/>
              <a:t>MOGLINO SEZ – 3 </a:t>
            </a:r>
            <a:endParaRPr lang="ru-RU" sz="1300" dirty="0"/>
          </a:p>
        </p:txBody>
      </p:sp>
      <p:sp>
        <p:nvSpPr>
          <p:cNvPr id="6" name="TextBox 5">
            <a:extLst>
              <a:ext uri="{FF2B5EF4-FFF2-40B4-BE49-F238E27FC236}">
                <a16:creationId xmlns:a16="http://schemas.microsoft.com/office/drawing/2014/main" id="{F73A4C6F-ED68-48FC-8DBB-BEA9386BC3F8}"/>
              </a:ext>
            </a:extLst>
          </p:cNvPr>
          <p:cNvSpPr txBox="1"/>
          <p:nvPr/>
        </p:nvSpPr>
        <p:spPr>
          <a:xfrm>
            <a:off x="2168302" y="5039909"/>
            <a:ext cx="1738265" cy="646331"/>
          </a:xfrm>
          <a:prstGeom prst="rect">
            <a:avLst/>
          </a:prstGeom>
          <a:noFill/>
        </p:spPr>
        <p:txBody>
          <a:bodyPr wrap="square" rtlCol="0">
            <a:spAutoFit/>
          </a:bodyPr>
          <a:lstStyle/>
          <a:p>
            <a:pPr algn="ctr"/>
            <a:r>
              <a:rPr lang="en-US" sz="1200" b="1" dirty="0" err="1">
                <a:solidFill>
                  <a:srgbClr val="582C5E"/>
                </a:solidFill>
              </a:rPr>
              <a:t>Moglino</a:t>
            </a:r>
            <a:r>
              <a:rPr lang="en-US" sz="1200" b="1" dirty="0">
                <a:solidFill>
                  <a:srgbClr val="582C5E"/>
                </a:solidFill>
              </a:rPr>
              <a:t> SEZ – 2 territory</a:t>
            </a:r>
          </a:p>
          <a:p>
            <a:pPr algn="ctr"/>
            <a:r>
              <a:rPr lang="en-US" sz="1200" b="1" dirty="0">
                <a:solidFill>
                  <a:srgbClr val="582C5E"/>
                </a:solidFill>
              </a:rPr>
              <a:t> </a:t>
            </a:r>
            <a:r>
              <a:rPr lang="ru-RU" sz="1200" b="1">
                <a:solidFill>
                  <a:srgbClr val="582C5E"/>
                </a:solidFill>
              </a:rPr>
              <a:t>29</a:t>
            </a:r>
            <a:r>
              <a:rPr lang="en-US" sz="1200" b="1">
                <a:solidFill>
                  <a:srgbClr val="582C5E"/>
                </a:solidFill>
              </a:rPr>
              <a:t> </a:t>
            </a:r>
            <a:r>
              <a:rPr lang="en-US" sz="1200" b="1" dirty="0">
                <a:solidFill>
                  <a:srgbClr val="582C5E"/>
                </a:solidFill>
              </a:rPr>
              <a:t>ha</a:t>
            </a:r>
            <a:endParaRPr lang="ru-RU" sz="1200" b="1" dirty="0">
              <a:solidFill>
                <a:srgbClr val="582C5E"/>
              </a:solidFill>
            </a:endParaRPr>
          </a:p>
        </p:txBody>
      </p:sp>
      <p:sp>
        <p:nvSpPr>
          <p:cNvPr id="7" name="TextBox 6">
            <a:extLst>
              <a:ext uri="{FF2B5EF4-FFF2-40B4-BE49-F238E27FC236}">
                <a16:creationId xmlns:a16="http://schemas.microsoft.com/office/drawing/2014/main" id="{C2A04342-0F3B-4506-9737-6045E42E648A}"/>
              </a:ext>
            </a:extLst>
          </p:cNvPr>
          <p:cNvSpPr txBox="1"/>
          <p:nvPr/>
        </p:nvSpPr>
        <p:spPr>
          <a:xfrm>
            <a:off x="3149093" y="4367143"/>
            <a:ext cx="1514948" cy="461665"/>
          </a:xfrm>
          <a:prstGeom prst="rect">
            <a:avLst/>
          </a:prstGeom>
          <a:noFill/>
        </p:spPr>
        <p:txBody>
          <a:bodyPr wrap="square" rtlCol="0">
            <a:spAutoFit/>
          </a:bodyPr>
          <a:lstStyle/>
          <a:p>
            <a:pPr algn="ctr"/>
            <a:r>
              <a:rPr lang="en-US" sz="1200" b="1" dirty="0">
                <a:solidFill>
                  <a:srgbClr val="582C5E"/>
                </a:solidFill>
              </a:rPr>
              <a:t>Titan-Polymer</a:t>
            </a:r>
            <a:endParaRPr lang="ru-RU" sz="1200" b="1" dirty="0">
              <a:solidFill>
                <a:srgbClr val="582C5E"/>
              </a:solidFill>
            </a:endParaRPr>
          </a:p>
          <a:p>
            <a:pPr algn="ctr"/>
            <a:r>
              <a:rPr lang="ru-RU" sz="1200" b="1">
                <a:solidFill>
                  <a:srgbClr val="582C5E"/>
                </a:solidFill>
              </a:rPr>
              <a:t>29 </a:t>
            </a:r>
            <a:r>
              <a:rPr lang="en-US" sz="1200" b="1" dirty="0" err="1">
                <a:solidFill>
                  <a:srgbClr val="582C5E"/>
                </a:solidFill>
              </a:rPr>
              <a:t>hA</a:t>
            </a:r>
            <a:endParaRPr lang="ru-RU" sz="1200" b="1" dirty="0">
              <a:solidFill>
                <a:srgbClr val="582C5E"/>
              </a:solidFill>
            </a:endParaRPr>
          </a:p>
        </p:txBody>
      </p:sp>
      <p:sp>
        <p:nvSpPr>
          <p:cNvPr id="9" name="TextBox 8">
            <a:extLst>
              <a:ext uri="{FF2B5EF4-FFF2-40B4-BE49-F238E27FC236}">
                <a16:creationId xmlns:a16="http://schemas.microsoft.com/office/drawing/2014/main" id="{5EA83504-2DF1-46E5-B864-107F8C51095E}"/>
              </a:ext>
            </a:extLst>
          </p:cNvPr>
          <p:cNvSpPr txBox="1"/>
          <p:nvPr/>
        </p:nvSpPr>
        <p:spPr>
          <a:xfrm>
            <a:off x="3577627" y="3119260"/>
            <a:ext cx="2248279" cy="830997"/>
          </a:xfrm>
          <a:prstGeom prst="rect">
            <a:avLst/>
          </a:prstGeom>
          <a:noFill/>
        </p:spPr>
        <p:txBody>
          <a:bodyPr wrap="square" rtlCol="0">
            <a:spAutoFit/>
          </a:bodyPr>
          <a:lstStyle/>
          <a:p>
            <a:pPr algn="ctr"/>
            <a:r>
              <a:rPr lang="en-US" sz="1200" dirty="0"/>
              <a:t>Territory of prospective development</a:t>
            </a:r>
          </a:p>
          <a:p>
            <a:pPr algn="ctr"/>
            <a:r>
              <a:rPr lang="en-US" sz="1200" b="1" dirty="0"/>
              <a:t>industrial and technology park </a:t>
            </a:r>
            <a:r>
              <a:rPr lang="ru-RU" sz="1200" b="1" dirty="0"/>
              <a:t>100 </a:t>
            </a:r>
            <a:r>
              <a:rPr lang="en-US" sz="1200" b="1" dirty="0"/>
              <a:t>ha</a:t>
            </a:r>
            <a:endParaRPr lang="ru-RU" sz="1200" b="1" dirty="0"/>
          </a:p>
        </p:txBody>
      </p:sp>
      <p:sp>
        <p:nvSpPr>
          <p:cNvPr id="10" name="TextBox 9">
            <a:extLst>
              <a:ext uri="{FF2B5EF4-FFF2-40B4-BE49-F238E27FC236}">
                <a16:creationId xmlns:a16="http://schemas.microsoft.com/office/drawing/2014/main" id="{4A463FF5-7229-448F-AD6D-9FE0EDAB5622}"/>
              </a:ext>
            </a:extLst>
          </p:cNvPr>
          <p:cNvSpPr txBox="1"/>
          <p:nvPr/>
        </p:nvSpPr>
        <p:spPr>
          <a:xfrm>
            <a:off x="5760033" y="4085452"/>
            <a:ext cx="1911748" cy="1015663"/>
          </a:xfrm>
          <a:prstGeom prst="rect">
            <a:avLst/>
          </a:prstGeom>
          <a:noFill/>
        </p:spPr>
        <p:txBody>
          <a:bodyPr wrap="square" rtlCol="0">
            <a:spAutoFit/>
          </a:bodyPr>
          <a:lstStyle/>
          <a:p>
            <a:pPr algn="ctr"/>
            <a:r>
              <a:rPr lang="en-US" sz="1200" dirty="0"/>
              <a:t>Territory of prospective development</a:t>
            </a:r>
          </a:p>
          <a:p>
            <a:pPr algn="ctr"/>
            <a:r>
              <a:rPr lang="en-US" sz="1200" b="1" dirty="0"/>
              <a:t>Multimodal</a:t>
            </a:r>
            <a:r>
              <a:rPr lang="ru-RU" sz="1200" b="1" dirty="0"/>
              <a:t> </a:t>
            </a:r>
          </a:p>
          <a:p>
            <a:pPr algn="ctr"/>
            <a:r>
              <a:rPr lang="ru-RU" sz="1200" b="1" dirty="0"/>
              <a:t>«</a:t>
            </a:r>
            <a:r>
              <a:rPr lang="en-US" sz="1200" b="1" dirty="0"/>
              <a:t>dry port</a:t>
            </a:r>
            <a:r>
              <a:rPr lang="ru-RU" sz="1200" b="1" dirty="0"/>
              <a:t>»</a:t>
            </a:r>
          </a:p>
          <a:p>
            <a:pPr algn="ctr"/>
            <a:r>
              <a:rPr lang="ru-RU" sz="1200" b="1" dirty="0"/>
              <a:t>25 </a:t>
            </a:r>
            <a:r>
              <a:rPr lang="en-US" sz="1200" b="1" dirty="0"/>
              <a:t>ha</a:t>
            </a:r>
            <a:endParaRPr lang="ru-RU" sz="1200" b="1" dirty="0"/>
          </a:p>
        </p:txBody>
      </p:sp>
      <p:cxnSp>
        <p:nvCxnSpPr>
          <p:cNvPr id="25" name="Прямая соединительная линия 24">
            <a:extLst>
              <a:ext uri="{FF2B5EF4-FFF2-40B4-BE49-F238E27FC236}">
                <a16:creationId xmlns:a16="http://schemas.microsoft.com/office/drawing/2014/main" id="{6E9656F2-9314-4E4E-8272-D8471EF4462B}"/>
              </a:ext>
            </a:extLst>
          </p:cNvPr>
          <p:cNvCxnSpPr>
            <a:cxnSpLocks/>
          </p:cNvCxnSpPr>
          <p:nvPr/>
        </p:nvCxnSpPr>
        <p:spPr>
          <a:xfrm flipH="1">
            <a:off x="5595044" y="4725909"/>
            <a:ext cx="461724" cy="9409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144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3">
            <a:extLst>
              <a:ext uri="{FF2B5EF4-FFF2-40B4-BE49-F238E27FC236}">
                <a16:creationId xmlns:a16="http://schemas.microsoft.com/office/drawing/2014/main" id="{E41C3040-EE76-40D6-B1FE-037712427CB9}"/>
              </a:ext>
            </a:extLst>
          </p:cNvPr>
          <p:cNvSpPr txBox="1">
            <a:spLocks/>
          </p:cNvSpPr>
          <p:nvPr/>
        </p:nvSpPr>
        <p:spPr>
          <a:xfrm>
            <a:off x="9281224" y="6358276"/>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C067BFF-7549-437D-92AC-8DC0B6BC7899}" type="slidenum">
              <a:rPr lang="id-ID" smtClean="0">
                <a:latin typeface="+mj-lt"/>
              </a:rPr>
              <a:pPr>
                <a:defRPr/>
              </a:pPr>
              <a:t>12</a:t>
            </a:fld>
            <a:endParaRPr lang="id-ID" dirty="0">
              <a:latin typeface="+mj-lt"/>
            </a:endParaRPr>
          </a:p>
        </p:txBody>
      </p:sp>
      <p:sp>
        <p:nvSpPr>
          <p:cNvPr id="6" name="Прямоугольник: усеченные противолежащие углы 5">
            <a:extLst>
              <a:ext uri="{FF2B5EF4-FFF2-40B4-BE49-F238E27FC236}">
                <a16:creationId xmlns:a16="http://schemas.microsoft.com/office/drawing/2014/main" id="{A6E2CCD4-9F6D-43BF-AE0B-D4353F21EAD1}"/>
              </a:ext>
            </a:extLst>
          </p:cNvPr>
          <p:cNvSpPr/>
          <p:nvPr/>
        </p:nvSpPr>
        <p:spPr>
          <a:xfrm flipH="1">
            <a:off x="570359" y="1166401"/>
            <a:ext cx="5243931" cy="4854166"/>
          </a:xfrm>
          <a:prstGeom prst="snip2DiagRect">
            <a:avLst>
              <a:gd name="adj1" fmla="val 0"/>
              <a:gd name="adj2" fmla="val 13683"/>
            </a:avLst>
          </a:prstGeom>
          <a:solidFill>
            <a:srgbClr val="00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усеченные противолежащие углы 6">
            <a:extLst>
              <a:ext uri="{FF2B5EF4-FFF2-40B4-BE49-F238E27FC236}">
                <a16:creationId xmlns:a16="http://schemas.microsoft.com/office/drawing/2014/main" id="{F043E988-29E4-496A-B80A-144326AB13F1}"/>
              </a:ext>
            </a:extLst>
          </p:cNvPr>
          <p:cNvSpPr/>
          <p:nvPr/>
        </p:nvSpPr>
        <p:spPr>
          <a:xfrm flipH="1">
            <a:off x="761722" y="977786"/>
            <a:ext cx="4842369" cy="5223850"/>
          </a:xfrm>
          <a:prstGeom prst="snip2DiagRect">
            <a:avLst>
              <a:gd name="adj1" fmla="val 0"/>
              <a:gd name="adj2" fmla="val 9636"/>
            </a:avLst>
          </a:prstGeom>
          <a:no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8" name="TextBox 7">
            <a:extLst>
              <a:ext uri="{FF2B5EF4-FFF2-40B4-BE49-F238E27FC236}">
                <a16:creationId xmlns:a16="http://schemas.microsoft.com/office/drawing/2014/main" id="{93C08E51-54CA-4B54-879D-01CB256874CC}"/>
              </a:ext>
            </a:extLst>
          </p:cNvPr>
          <p:cNvSpPr txBox="1"/>
          <p:nvPr/>
        </p:nvSpPr>
        <p:spPr>
          <a:xfrm>
            <a:off x="1147775" y="2518733"/>
            <a:ext cx="4046900" cy="2123658"/>
          </a:xfrm>
          <a:prstGeom prst="rect">
            <a:avLst/>
          </a:prstGeom>
          <a:noFill/>
        </p:spPr>
        <p:txBody>
          <a:bodyPr wrap="square" rtlCol="0">
            <a:spAutoFit/>
          </a:bodyPr>
          <a:lstStyle/>
          <a:p>
            <a:pPr algn="ctr"/>
            <a:r>
              <a:rPr lang="en-US" sz="4400" b="1" dirty="0">
                <a:solidFill>
                  <a:schemeClr val="bg1"/>
                </a:solidFill>
                <a:latin typeface="Ubuntu" panose="020B0504030602030204" pitchFamily="34" charset="0"/>
              </a:rPr>
              <a:t>Thank you</a:t>
            </a:r>
          </a:p>
          <a:p>
            <a:pPr algn="ctr"/>
            <a:r>
              <a:rPr lang="en-US" sz="4400" b="1" dirty="0">
                <a:solidFill>
                  <a:schemeClr val="bg1"/>
                </a:solidFill>
                <a:latin typeface="Ubuntu" panose="020B0504030602030204" pitchFamily="34" charset="0"/>
              </a:rPr>
              <a:t> for your attention!</a:t>
            </a:r>
            <a:endParaRPr lang="ru-RU" sz="4400" b="1" dirty="0">
              <a:solidFill>
                <a:schemeClr val="bg1"/>
              </a:solidFill>
              <a:latin typeface="Ubuntu" panose="020B0504030602030204" pitchFamily="34" charset="0"/>
            </a:endParaRPr>
          </a:p>
        </p:txBody>
      </p:sp>
      <p:pic>
        <p:nvPicPr>
          <p:cNvPr id="17" name="Рисунок 30" descr="Изображение выглядит как рисунок&#10;&#10;Автоматически созданное описание">
            <a:extLst>
              <a:ext uri="{FF2B5EF4-FFF2-40B4-BE49-F238E27FC236}">
                <a16:creationId xmlns:a16="http://schemas.microsoft.com/office/drawing/2014/main" id="{53C89B11-31FA-4F97-9884-F2F70A41B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299" y="1741196"/>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31" descr="Изображение выглядит как рисунок&#10;&#10;Автоматически созданное описание">
            <a:extLst>
              <a:ext uri="{FF2B5EF4-FFF2-40B4-BE49-F238E27FC236}">
                <a16:creationId xmlns:a16="http://schemas.microsoft.com/office/drawing/2014/main" id="{8B348C58-8029-49A2-B8BA-E2EF08626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299" y="2196808"/>
            <a:ext cx="2984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43956FE2-72E5-4546-90EB-690FD6198E4D}"/>
              </a:ext>
            </a:extLst>
          </p:cNvPr>
          <p:cNvSpPr txBox="1"/>
          <p:nvPr/>
        </p:nvSpPr>
        <p:spPr>
          <a:xfrm>
            <a:off x="6984137" y="1723733"/>
            <a:ext cx="4852987" cy="3540125"/>
          </a:xfrm>
          <a:prstGeom prst="rect">
            <a:avLst/>
          </a:prstGeom>
          <a:noFill/>
        </p:spPr>
        <p:txBody>
          <a:bodyPr>
            <a:spAutoFit/>
          </a:bodyPr>
          <a:lstStyle/>
          <a:p>
            <a:pPr eaLnBrk="1" fontAlgn="auto" hangingPunct="1">
              <a:spcBef>
                <a:spcPts val="0"/>
              </a:spcBef>
              <a:spcAft>
                <a:spcPts val="0"/>
              </a:spcAft>
              <a:defRPr/>
            </a:pPr>
            <a:r>
              <a:rPr lang="ru-RU" sz="1400" dirty="0">
                <a:solidFill>
                  <a:schemeClr val="tx1">
                    <a:lumMod val="75000"/>
                    <a:lumOff val="25000"/>
                  </a:schemeClr>
                </a:solidFill>
                <a:latin typeface="Ubuntu" panose="020B0504030602030204" pitchFamily="34" charset="0"/>
              </a:rPr>
              <a:t>+7 </a:t>
            </a:r>
            <a:r>
              <a:rPr lang="en-US" sz="1400" dirty="0">
                <a:solidFill>
                  <a:schemeClr val="tx1">
                    <a:lumMod val="75000"/>
                    <a:lumOff val="25000"/>
                  </a:schemeClr>
                </a:solidFill>
                <a:latin typeface="Ubuntu" panose="020B0504030602030204" pitchFamily="34" charset="0"/>
              </a:rPr>
              <a:t>8112 33</a:t>
            </a:r>
            <a:r>
              <a:rPr lang="ru-RU" sz="1400" dirty="0">
                <a:solidFill>
                  <a:schemeClr val="tx1">
                    <a:lumMod val="75000"/>
                    <a:lumOff val="25000"/>
                  </a:schemeClr>
                </a:solidFill>
                <a:latin typeface="Ubuntu" panose="020B0504030602030204" pitchFamily="34" charset="0"/>
              </a:rPr>
              <a:t> </a:t>
            </a:r>
            <a:r>
              <a:rPr lang="en-US" sz="1400" dirty="0">
                <a:solidFill>
                  <a:schemeClr val="tx1">
                    <a:lumMod val="75000"/>
                    <a:lumOff val="25000"/>
                  </a:schemeClr>
                </a:solidFill>
                <a:latin typeface="Ubuntu" panose="020B0504030602030204" pitchFamily="34" charset="0"/>
              </a:rPr>
              <a:t>33</a:t>
            </a:r>
            <a:r>
              <a:rPr lang="ru-RU" sz="1400" dirty="0">
                <a:solidFill>
                  <a:schemeClr val="tx1">
                    <a:lumMod val="75000"/>
                    <a:lumOff val="25000"/>
                  </a:schemeClr>
                </a:solidFill>
                <a:latin typeface="Ubuntu" panose="020B0504030602030204" pitchFamily="34" charset="0"/>
              </a:rPr>
              <a:t> </a:t>
            </a:r>
            <a:r>
              <a:rPr lang="en-US" sz="1400" dirty="0">
                <a:solidFill>
                  <a:schemeClr val="tx1">
                    <a:lumMod val="75000"/>
                    <a:lumOff val="25000"/>
                  </a:schemeClr>
                </a:solidFill>
                <a:latin typeface="Ubuntu" panose="020B0504030602030204" pitchFamily="34" charset="0"/>
              </a:rPr>
              <a:t>33</a:t>
            </a:r>
            <a:endParaRPr lang="ru-RU" sz="1400"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endParaRPr lang="ru-RU" sz="1400"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r>
              <a:rPr lang="en-US" sz="1400" u="sng" dirty="0">
                <a:solidFill>
                  <a:schemeClr val="tx1">
                    <a:lumMod val="75000"/>
                    <a:lumOff val="25000"/>
                  </a:schemeClr>
                </a:solidFill>
                <a:latin typeface="Ubuntu" panose="020B0504030602030204" pitchFamily="34" charset="0"/>
                <a:hlinkClick r:id="rId5"/>
              </a:rPr>
              <a:t>info@moglinosez.ru</a:t>
            </a:r>
            <a:endParaRPr lang="ru-RU" sz="1400" u="sng"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endParaRPr lang="ru-RU" sz="1400"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endParaRPr lang="ru-RU" sz="1400" dirty="0">
              <a:solidFill>
                <a:schemeClr val="tx1">
                  <a:lumMod val="75000"/>
                  <a:lumOff val="25000"/>
                </a:schemeClr>
              </a:solidFill>
              <a:latin typeface="Ubuntu" panose="020B0504030602030204" pitchFamily="34" charset="0"/>
            </a:endParaRPr>
          </a:p>
          <a:p>
            <a:pPr>
              <a:defRPr/>
            </a:pPr>
            <a:r>
              <a:rPr lang="nn-NO" sz="1400" dirty="0">
                <a:latin typeface="Ubuntu" panose="020B0504030602030204" pitchFamily="34" charset="0"/>
              </a:rPr>
              <a:t>180502, Pskov region, Pskov district, Moglino village , SEZ  PPT Moglino, h.18 </a:t>
            </a:r>
          </a:p>
          <a:p>
            <a:pPr eaLnBrk="1" fontAlgn="auto" hangingPunct="1">
              <a:spcBef>
                <a:spcPts val="0"/>
              </a:spcBef>
              <a:spcAft>
                <a:spcPts val="0"/>
              </a:spcAft>
              <a:defRPr/>
            </a:pPr>
            <a:endParaRPr lang="ru-RU" sz="1400"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endParaRPr lang="ru-RU" sz="1400" dirty="0">
              <a:solidFill>
                <a:schemeClr val="tx1">
                  <a:lumMod val="75000"/>
                  <a:lumOff val="25000"/>
                </a:schemeClr>
              </a:solidFill>
              <a:latin typeface="Ubuntu" panose="020B0504030602030204" pitchFamily="34" charset="0"/>
            </a:endParaRPr>
          </a:p>
          <a:p>
            <a:pPr eaLnBrk="1" fontAlgn="auto" hangingPunct="1">
              <a:spcBef>
                <a:spcPts val="0"/>
              </a:spcBef>
              <a:spcAft>
                <a:spcPts val="0"/>
              </a:spcAft>
              <a:defRPr/>
            </a:pPr>
            <a:r>
              <a:rPr lang="en-US" sz="1400" dirty="0">
                <a:latin typeface="Ubuntu" panose="020B0504030602030204" pitchFamily="34" charset="0"/>
                <a:hlinkClick r:id="rId6"/>
              </a:rPr>
              <a:t>www.moglino.com</a:t>
            </a:r>
            <a:endParaRPr lang="ru-RU" sz="1400" dirty="0">
              <a:latin typeface="Ubuntu" panose="020B0504030602030204" pitchFamily="34" charset="0"/>
            </a:endParaRPr>
          </a:p>
          <a:p>
            <a:pPr eaLnBrk="1" fontAlgn="auto" hangingPunct="1">
              <a:spcBef>
                <a:spcPts val="0"/>
              </a:spcBef>
              <a:spcAft>
                <a:spcPts val="0"/>
              </a:spcAft>
              <a:defRPr/>
            </a:pPr>
            <a:endParaRPr lang="ru-RU" sz="1400" dirty="0">
              <a:latin typeface="Ubuntu" panose="020B0504030602030204" pitchFamily="34" charset="0"/>
            </a:endParaRPr>
          </a:p>
          <a:p>
            <a:pPr eaLnBrk="1" fontAlgn="auto" hangingPunct="1">
              <a:spcBef>
                <a:spcPts val="0"/>
              </a:spcBef>
              <a:spcAft>
                <a:spcPts val="0"/>
              </a:spcAft>
              <a:defRPr/>
            </a:pPr>
            <a:r>
              <a:rPr lang="en-US" sz="1400" dirty="0">
                <a:latin typeface="Ubuntu" panose="020B0504030602030204" pitchFamily="34" charset="0"/>
                <a:hlinkClick r:id="rId7"/>
              </a:rPr>
              <a:t>www.facebook.com/moglinosez</a:t>
            </a:r>
            <a:endParaRPr lang="ru-RU" sz="1400" dirty="0">
              <a:latin typeface="Ubuntu" panose="020B0504030602030204" pitchFamily="34" charset="0"/>
            </a:endParaRPr>
          </a:p>
          <a:p>
            <a:pPr eaLnBrk="1" fontAlgn="auto" hangingPunct="1">
              <a:spcBef>
                <a:spcPts val="0"/>
              </a:spcBef>
              <a:spcAft>
                <a:spcPts val="0"/>
              </a:spcAft>
              <a:defRPr/>
            </a:pPr>
            <a:endParaRPr lang="ru-RU" sz="1400" dirty="0">
              <a:latin typeface="Ubuntu" panose="020B0504030602030204" pitchFamily="34" charset="0"/>
            </a:endParaRPr>
          </a:p>
          <a:p>
            <a:pPr eaLnBrk="1" fontAlgn="auto" hangingPunct="1">
              <a:spcBef>
                <a:spcPts val="0"/>
              </a:spcBef>
              <a:spcAft>
                <a:spcPts val="0"/>
              </a:spcAft>
              <a:defRPr/>
            </a:pPr>
            <a:r>
              <a:rPr lang="en-US" sz="1400" dirty="0">
                <a:latin typeface="Ubuntu" panose="020B0504030602030204" pitchFamily="34" charset="0"/>
                <a:hlinkClick r:id="rId8"/>
              </a:rPr>
              <a:t>vk.com/</a:t>
            </a:r>
            <a:r>
              <a:rPr lang="en-US" sz="1400" dirty="0" err="1">
                <a:latin typeface="Ubuntu" panose="020B0504030602030204" pitchFamily="34" charset="0"/>
                <a:hlinkClick r:id="rId8"/>
              </a:rPr>
              <a:t>moglino_sez</a:t>
            </a:r>
            <a:endParaRPr lang="ru-RU" sz="1400" dirty="0">
              <a:latin typeface="Ubuntu" panose="020B0504030602030204" pitchFamily="34" charset="0"/>
            </a:endParaRPr>
          </a:p>
          <a:p>
            <a:pPr eaLnBrk="1" fontAlgn="auto" hangingPunct="1">
              <a:spcBef>
                <a:spcPts val="0"/>
              </a:spcBef>
              <a:spcAft>
                <a:spcPts val="0"/>
              </a:spcAft>
              <a:defRPr/>
            </a:pPr>
            <a:endParaRPr lang="ru-RU" sz="1400" dirty="0">
              <a:latin typeface="Ubuntu" panose="020B0504030602030204" pitchFamily="34" charset="0"/>
            </a:endParaRPr>
          </a:p>
          <a:p>
            <a:pPr eaLnBrk="1" fontAlgn="auto" hangingPunct="1">
              <a:spcBef>
                <a:spcPts val="0"/>
              </a:spcBef>
              <a:spcAft>
                <a:spcPts val="0"/>
              </a:spcAft>
              <a:defRPr/>
            </a:pPr>
            <a:r>
              <a:rPr lang="en-US" sz="1400" dirty="0">
                <a:latin typeface="Ubuntu" panose="020B0504030602030204" pitchFamily="34" charset="0"/>
                <a:hlinkClick r:id="rId9"/>
              </a:rPr>
              <a:t>www.instagram.com/sezmoglino/</a:t>
            </a:r>
            <a:endParaRPr lang="ru-RU" sz="1400" dirty="0">
              <a:latin typeface="Ubuntu" panose="020B0504030602030204" pitchFamily="34" charset="0"/>
            </a:endParaRPr>
          </a:p>
        </p:txBody>
      </p:sp>
      <p:pic>
        <p:nvPicPr>
          <p:cNvPr id="20" name="Рисунок 33" descr="Изображение выглядит как рисунок&#10;&#10;Автоматически созданное описание">
            <a:extLst>
              <a:ext uri="{FF2B5EF4-FFF2-40B4-BE49-F238E27FC236}">
                <a16:creationId xmlns:a16="http://schemas.microsoft.com/office/drawing/2014/main" id="{09F61648-DFC8-4B44-9BAB-4539AFF937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7712" y="2877846"/>
            <a:ext cx="3000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34" descr="Изображение выглядит как рисунок&#10;&#10;Автоматически созданное описание">
            <a:extLst>
              <a:ext uri="{FF2B5EF4-FFF2-40B4-BE49-F238E27FC236}">
                <a16:creationId xmlns:a16="http://schemas.microsoft.com/office/drawing/2014/main" id="{A3931330-D019-4CA0-AFC5-778322E58C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4537" y="3662071"/>
            <a:ext cx="3016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35" descr="Изображение выглядит как рисунок&#10;&#10;Автоматически созданное описание">
            <a:extLst>
              <a:ext uri="{FF2B5EF4-FFF2-40B4-BE49-F238E27FC236}">
                <a16:creationId xmlns:a16="http://schemas.microsoft.com/office/drawing/2014/main" id="{592F76D0-B4D1-4889-BE8B-F5E575067C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79299" y="4103396"/>
            <a:ext cx="298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36" descr="Изображение выглядит как рисунок&#10;&#10;Автоматически созданное описание">
            <a:extLst>
              <a:ext uri="{FF2B5EF4-FFF2-40B4-BE49-F238E27FC236}">
                <a16:creationId xmlns:a16="http://schemas.microsoft.com/office/drawing/2014/main" id="{AD547BE9-F60A-46B4-B52C-B70B679E01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4537" y="4546308"/>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37" descr="Изображение выглядит как рисунок&#10;&#10;Автоматически созданное описание">
            <a:extLst>
              <a:ext uri="{FF2B5EF4-FFF2-40B4-BE49-F238E27FC236}">
                <a16:creationId xmlns:a16="http://schemas.microsoft.com/office/drawing/2014/main" id="{98665CD2-DBCC-4B37-AB90-A8CC63150C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4537" y="5000333"/>
            <a:ext cx="3000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37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343B6355-C598-419E-B0A4-E2FFF1425EAF}"/>
              </a:ext>
            </a:extLst>
          </p:cNvPr>
          <p:cNvSpPr txBox="1">
            <a:spLocks/>
          </p:cNvSpPr>
          <p:nvPr/>
        </p:nvSpPr>
        <p:spPr>
          <a:xfrm>
            <a:off x="500754" y="917193"/>
            <a:ext cx="7665411" cy="9721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ru-RU" sz="1800"/>
            </a:br>
            <a:endParaRPr lang="ru-RU" sz="1800" dirty="0"/>
          </a:p>
        </p:txBody>
      </p:sp>
      <p:sp>
        <p:nvSpPr>
          <p:cNvPr id="4" name="TextBox 3">
            <a:extLst>
              <a:ext uri="{FF2B5EF4-FFF2-40B4-BE49-F238E27FC236}">
                <a16:creationId xmlns:a16="http://schemas.microsoft.com/office/drawing/2014/main" id="{8CF8658A-0BF1-42CB-BC2A-A10F7846C5C2}"/>
              </a:ext>
            </a:extLst>
          </p:cNvPr>
          <p:cNvSpPr txBox="1"/>
          <p:nvPr/>
        </p:nvSpPr>
        <p:spPr>
          <a:xfrm>
            <a:off x="541805" y="463420"/>
            <a:ext cx="11331488" cy="523220"/>
          </a:xfrm>
          <a:prstGeom prst="rect">
            <a:avLst/>
          </a:prstGeom>
          <a:noFill/>
        </p:spPr>
        <p:txBody>
          <a:bodyPr wrap="square" rtlCol="0">
            <a:spAutoFit/>
          </a:bodyPr>
          <a:lstStyle/>
          <a:p>
            <a:r>
              <a:rPr lang="en-US" sz="2800" b="1" dirty="0" err="1">
                <a:solidFill>
                  <a:srgbClr val="582C5E"/>
                </a:solidFill>
                <a:latin typeface="Ubuntu"/>
              </a:rPr>
              <a:t>Moglino</a:t>
            </a:r>
            <a:r>
              <a:rPr lang="en-US" sz="2800" b="1" dirty="0">
                <a:solidFill>
                  <a:srgbClr val="582C5E"/>
                </a:solidFill>
                <a:latin typeface="Ubuntu"/>
              </a:rPr>
              <a:t> Special economic zone</a:t>
            </a:r>
            <a:r>
              <a:rPr lang="ru-RU" sz="2800" b="1" dirty="0">
                <a:solidFill>
                  <a:srgbClr val="582C5E"/>
                </a:solidFill>
                <a:latin typeface="Ubuntu"/>
              </a:rPr>
              <a:t> </a:t>
            </a:r>
            <a:r>
              <a:rPr lang="en-US" sz="2800" b="1" dirty="0">
                <a:solidFill>
                  <a:srgbClr val="582C5E"/>
                </a:solidFill>
                <a:latin typeface="Ubuntu"/>
              </a:rPr>
              <a:t>of industrial production type</a:t>
            </a:r>
          </a:p>
        </p:txBody>
      </p:sp>
      <p:sp>
        <p:nvSpPr>
          <p:cNvPr id="5" name="TextBox 4">
            <a:extLst>
              <a:ext uri="{FF2B5EF4-FFF2-40B4-BE49-F238E27FC236}">
                <a16:creationId xmlns:a16="http://schemas.microsoft.com/office/drawing/2014/main" id="{CC43DC33-6FDA-4C50-B7C8-7AC788850556}"/>
              </a:ext>
            </a:extLst>
          </p:cNvPr>
          <p:cNvSpPr txBox="1"/>
          <p:nvPr/>
        </p:nvSpPr>
        <p:spPr>
          <a:xfrm>
            <a:off x="5854382" y="2175819"/>
            <a:ext cx="5506278" cy="369332"/>
          </a:xfrm>
          <a:prstGeom prst="rect">
            <a:avLst/>
          </a:prstGeom>
          <a:noFill/>
        </p:spPr>
        <p:txBody>
          <a:bodyPr wrap="square" rtlCol="0">
            <a:spAutoFit/>
          </a:bodyPr>
          <a:lstStyle/>
          <a:p>
            <a:pPr algn="ctr"/>
            <a:r>
              <a:rPr lang="en-US" b="1" dirty="0">
                <a:solidFill>
                  <a:srgbClr val="582C5E"/>
                </a:solidFill>
                <a:latin typeface="Ubuntu"/>
              </a:rPr>
              <a:t>MAIN ACTIVITY AREAS OF MOGLINO SEZ</a:t>
            </a:r>
            <a:endParaRPr lang="ru-RU" dirty="0">
              <a:latin typeface="Ubuntu"/>
            </a:endParaRPr>
          </a:p>
        </p:txBody>
      </p:sp>
      <p:pic>
        <p:nvPicPr>
          <p:cNvPr id="6" name="Рисунок 5" descr="Изображение выглядит как рисунок, знак, комната&#10;&#10;Автоматически созданное описание">
            <a:extLst>
              <a:ext uri="{FF2B5EF4-FFF2-40B4-BE49-F238E27FC236}">
                <a16:creationId xmlns:a16="http://schemas.microsoft.com/office/drawing/2014/main" id="{E68600C5-0037-4B95-A6EC-B0BC396F1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623" y="2854120"/>
            <a:ext cx="723105" cy="725616"/>
          </a:xfrm>
          <a:prstGeom prst="rect">
            <a:avLst/>
          </a:prstGeom>
        </p:spPr>
      </p:pic>
      <p:pic>
        <p:nvPicPr>
          <p:cNvPr id="7" name="Рисунок 6" descr="Изображение выглядит как рисунок, знак&#10;&#10;Автоматически созданное описание">
            <a:extLst>
              <a:ext uri="{FF2B5EF4-FFF2-40B4-BE49-F238E27FC236}">
                <a16:creationId xmlns:a16="http://schemas.microsoft.com/office/drawing/2014/main" id="{2CC1E4C5-136E-4BB0-B4DB-84F756A3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241" y="2819903"/>
            <a:ext cx="723105" cy="725616"/>
          </a:xfrm>
          <a:prstGeom prst="rect">
            <a:avLst/>
          </a:prstGeom>
        </p:spPr>
      </p:pic>
      <p:pic>
        <p:nvPicPr>
          <p:cNvPr id="8" name="Рисунок 7" descr="Изображение выглядит как рисунок, знак&#10;&#10;Автоматически созданное описание">
            <a:extLst>
              <a:ext uri="{FF2B5EF4-FFF2-40B4-BE49-F238E27FC236}">
                <a16:creationId xmlns:a16="http://schemas.microsoft.com/office/drawing/2014/main" id="{3DCF4D4A-881B-49DE-8993-B7E050986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976" y="2881798"/>
            <a:ext cx="723105" cy="725616"/>
          </a:xfrm>
          <a:prstGeom prst="rect">
            <a:avLst/>
          </a:prstGeom>
        </p:spPr>
      </p:pic>
      <p:pic>
        <p:nvPicPr>
          <p:cNvPr id="9" name="Рисунок 8" descr="Изображение выглядит как рисунок, знак&#10;&#10;Автоматически созданное описание">
            <a:extLst>
              <a:ext uri="{FF2B5EF4-FFF2-40B4-BE49-F238E27FC236}">
                <a16:creationId xmlns:a16="http://schemas.microsoft.com/office/drawing/2014/main" id="{418A1909-504D-4D22-B40C-92C8FBDF5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714" y="2822042"/>
            <a:ext cx="725615" cy="725615"/>
          </a:xfrm>
          <a:prstGeom prst="rect">
            <a:avLst/>
          </a:prstGeom>
        </p:spPr>
      </p:pic>
      <p:sp>
        <p:nvSpPr>
          <p:cNvPr id="10" name="TextBox 9">
            <a:extLst>
              <a:ext uri="{FF2B5EF4-FFF2-40B4-BE49-F238E27FC236}">
                <a16:creationId xmlns:a16="http://schemas.microsoft.com/office/drawing/2014/main" id="{A671E2E2-E1BF-4769-A841-64E9D80385F5}"/>
              </a:ext>
            </a:extLst>
          </p:cNvPr>
          <p:cNvSpPr txBox="1"/>
          <p:nvPr/>
        </p:nvSpPr>
        <p:spPr>
          <a:xfrm>
            <a:off x="5223667" y="3713228"/>
            <a:ext cx="1578033" cy="892552"/>
          </a:xfrm>
          <a:prstGeom prst="rect">
            <a:avLst/>
          </a:prstGeom>
          <a:noFill/>
        </p:spPr>
        <p:txBody>
          <a:bodyPr wrap="square" rtlCol="0">
            <a:spAutoFit/>
          </a:bodyPr>
          <a:lstStyle/>
          <a:p>
            <a:pPr algn="ctr"/>
            <a:r>
              <a:rPr lang="en-US" sz="1300" dirty="0"/>
              <a:t>Construction of new facilities on the territory of a special economic zone </a:t>
            </a:r>
            <a:endParaRPr lang="ru-RU" sz="1300" dirty="0"/>
          </a:p>
        </p:txBody>
      </p:sp>
      <p:sp>
        <p:nvSpPr>
          <p:cNvPr id="11" name="TextBox 10">
            <a:extLst>
              <a:ext uri="{FF2B5EF4-FFF2-40B4-BE49-F238E27FC236}">
                <a16:creationId xmlns:a16="http://schemas.microsoft.com/office/drawing/2014/main" id="{674C1133-5553-45F1-AD06-52BB26EDAFE5}"/>
              </a:ext>
            </a:extLst>
          </p:cNvPr>
          <p:cNvSpPr txBox="1"/>
          <p:nvPr/>
        </p:nvSpPr>
        <p:spPr>
          <a:xfrm>
            <a:off x="6977725" y="3692923"/>
            <a:ext cx="1368791" cy="892552"/>
          </a:xfrm>
          <a:prstGeom prst="rect">
            <a:avLst/>
          </a:prstGeom>
          <a:noFill/>
        </p:spPr>
        <p:txBody>
          <a:bodyPr wrap="square" rtlCol="0">
            <a:spAutoFit/>
          </a:bodyPr>
          <a:lstStyle/>
          <a:p>
            <a:pPr lvl="0" algn="ctr"/>
            <a:r>
              <a:rPr lang="en-US" sz="1300" dirty="0"/>
              <a:t>Management of facilities that are already in operation</a:t>
            </a:r>
            <a:endParaRPr lang="ru-RU" sz="1300" dirty="0"/>
          </a:p>
        </p:txBody>
      </p:sp>
      <p:sp>
        <p:nvSpPr>
          <p:cNvPr id="12" name="TextBox 11">
            <a:extLst>
              <a:ext uri="{FF2B5EF4-FFF2-40B4-BE49-F238E27FC236}">
                <a16:creationId xmlns:a16="http://schemas.microsoft.com/office/drawing/2014/main" id="{3B0900E2-30CA-405B-A197-4007980F1209}"/>
              </a:ext>
            </a:extLst>
          </p:cNvPr>
          <p:cNvSpPr txBox="1"/>
          <p:nvPr/>
        </p:nvSpPr>
        <p:spPr>
          <a:xfrm>
            <a:off x="8498307" y="3671243"/>
            <a:ext cx="1583242" cy="492443"/>
          </a:xfrm>
          <a:prstGeom prst="rect">
            <a:avLst/>
          </a:prstGeom>
          <a:noFill/>
        </p:spPr>
        <p:txBody>
          <a:bodyPr wrap="square" rtlCol="0">
            <a:spAutoFit/>
          </a:bodyPr>
          <a:lstStyle/>
          <a:p>
            <a:pPr lvl="0" algn="ctr"/>
            <a:r>
              <a:rPr lang="ru-RU" sz="1300" dirty="0"/>
              <a:t> </a:t>
            </a:r>
            <a:r>
              <a:rPr lang="en-US" sz="1300" dirty="0"/>
              <a:t>Attracting new  investors</a:t>
            </a:r>
            <a:endParaRPr lang="ru-RU" sz="1300" dirty="0"/>
          </a:p>
        </p:txBody>
      </p:sp>
      <p:sp>
        <p:nvSpPr>
          <p:cNvPr id="13" name="TextBox 12">
            <a:extLst>
              <a:ext uri="{FF2B5EF4-FFF2-40B4-BE49-F238E27FC236}">
                <a16:creationId xmlns:a16="http://schemas.microsoft.com/office/drawing/2014/main" id="{07FF9D6B-4636-4833-BE14-581F00331267}"/>
              </a:ext>
            </a:extLst>
          </p:cNvPr>
          <p:cNvSpPr txBox="1"/>
          <p:nvPr/>
        </p:nvSpPr>
        <p:spPr>
          <a:xfrm>
            <a:off x="10252364" y="3671243"/>
            <a:ext cx="1620929" cy="892552"/>
          </a:xfrm>
          <a:prstGeom prst="rect">
            <a:avLst/>
          </a:prstGeom>
          <a:noFill/>
        </p:spPr>
        <p:txBody>
          <a:bodyPr wrap="square" rtlCol="0">
            <a:spAutoFit/>
          </a:bodyPr>
          <a:lstStyle/>
          <a:p>
            <a:pPr lvl="0" algn="ctr"/>
            <a:r>
              <a:rPr lang="en-US" sz="1300" dirty="0"/>
              <a:t>Consulting  and supervising  within ‘one stop shop» service</a:t>
            </a:r>
            <a:endParaRPr lang="ru-RU" sz="1300" dirty="0"/>
          </a:p>
        </p:txBody>
      </p:sp>
      <p:sp>
        <p:nvSpPr>
          <p:cNvPr id="14" name="Номер слайда 3">
            <a:extLst>
              <a:ext uri="{FF2B5EF4-FFF2-40B4-BE49-F238E27FC236}">
                <a16:creationId xmlns:a16="http://schemas.microsoft.com/office/drawing/2014/main" id="{CE33A8B7-B737-4BAE-8A39-DD6156DBECCC}"/>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2</a:t>
            </a:fld>
            <a:endParaRPr lang="id-ID" dirty="0">
              <a:latin typeface="+mj-lt"/>
            </a:endParaRPr>
          </a:p>
        </p:txBody>
      </p:sp>
      <p:sp>
        <p:nvSpPr>
          <p:cNvPr id="15" name="TextBox 14">
            <a:extLst>
              <a:ext uri="{FF2B5EF4-FFF2-40B4-BE49-F238E27FC236}">
                <a16:creationId xmlns:a16="http://schemas.microsoft.com/office/drawing/2014/main" id="{0F450727-1F15-44E8-AF70-D8C0A93DB88B}"/>
              </a:ext>
            </a:extLst>
          </p:cNvPr>
          <p:cNvSpPr txBox="1"/>
          <p:nvPr/>
        </p:nvSpPr>
        <p:spPr>
          <a:xfrm>
            <a:off x="524987" y="1203690"/>
            <a:ext cx="11348305" cy="523220"/>
          </a:xfrm>
          <a:prstGeom prst="rect">
            <a:avLst/>
          </a:prstGeom>
          <a:noFill/>
        </p:spPr>
        <p:txBody>
          <a:bodyPr wrap="square" rtlCol="0">
            <a:spAutoFit/>
          </a:bodyPr>
          <a:lstStyle/>
          <a:p>
            <a:r>
              <a:rPr lang="en-US" sz="1400" dirty="0">
                <a:latin typeface="inherit"/>
              </a:rPr>
              <a:t>was established in accordance with the decree of the Government of the Russian Federation dated July 19, 2012 No. 729 «On the creation of a special economic zone of industrial and production type on the territory of the Pskov district of the Pskov region»</a:t>
            </a:r>
            <a:endParaRPr lang="ru-RU" sz="1400" dirty="0"/>
          </a:p>
        </p:txBody>
      </p:sp>
      <p:sp>
        <p:nvSpPr>
          <p:cNvPr id="16" name="TextBox 15">
            <a:extLst>
              <a:ext uri="{FF2B5EF4-FFF2-40B4-BE49-F238E27FC236}">
                <a16:creationId xmlns:a16="http://schemas.microsoft.com/office/drawing/2014/main" id="{F2A848C9-E319-4355-A6C1-C74F368E53A3}"/>
              </a:ext>
            </a:extLst>
          </p:cNvPr>
          <p:cNvSpPr txBox="1"/>
          <p:nvPr/>
        </p:nvSpPr>
        <p:spPr>
          <a:xfrm>
            <a:off x="5642448" y="5522475"/>
            <a:ext cx="5972746" cy="923330"/>
          </a:xfrm>
          <a:prstGeom prst="rect">
            <a:avLst/>
          </a:prstGeom>
          <a:noFill/>
        </p:spPr>
        <p:txBody>
          <a:bodyPr wrap="square" rtlCol="0">
            <a:spAutoFit/>
          </a:bodyPr>
          <a:lstStyle/>
          <a:p>
            <a:pPr algn="ctr"/>
            <a:r>
              <a:rPr lang="en-US" b="1" dirty="0" err="1">
                <a:solidFill>
                  <a:srgbClr val="582C5E"/>
                </a:solidFill>
                <a:latin typeface="Ubuntu"/>
              </a:rPr>
              <a:t>Moglino</a:t>
            </a:r>
            <a:r>
              <a:rPr lang="en-US" b="1" dirty="0">
                <a:solidFill>
                  <a:srgbClr val="582C5E"/>
                </a:solidFill>
                <a:latin typeface="Ubuntu"/>
              </a:rPr>
              <a:t> SEZ is integrated with the</a:t>
            </a:r>
            <a:r>
              <a:rPr lang="ru-RU" b="1" dirty="0">
                <a:solidFill>
                  <a:srgbClr val="582C5E"/>
                </a:solidFill>
              </a:rPr>
              <a:t> </a:t>
            </a:r>
            <a:r>
              <a:rPr lang="en-US" b="1" dirty="0">
                <a:solidFill>
                  <a:srgbClr val="582C5E"/>
                </a:solidFill>
                <a:latin typeface="Ubuntu"/>
              </a:rPr>
              <a:t>common values and philosophy of the</a:t>
            </a:r>
            <a:r>
              <a:rPr lang="ru-RU" b="1" dirty="0">
                <a:solidFill>
                  <a:srgbClr val="582C5E"/>
                </a:solidFill>
              </a:rPr>
              <a:t> </a:t>
            </a:r>
            <a:r>
              <a:rPr lang="en-US" b="1" dirty="0">
                <a:solidFill>
                  <a:srgbClr val="582C5E"/>
                </a:solidFill>
                <a:latin typeface="Ubuntu"/>
              </a:rPr>
              <a:t>project “Russia. Special economic zones”</a:t>
            </a:r>
            <a:endParaRPr lang="ru-RU" b="1" dirty="0">
              <a:solidFill>
                <a:srgbClr val="582C5E"/>
              </a:solidFill>
            </a:endParaRPr>
          </a:p>
        </p:txBody>
      </p:sp>
      <p:cxnSp>
        <p:nvCxnSpPr>
          <p:cNvPr id="17" name="Прямая соединительная линия 16">
            <a:extLst>
              <a:ext uri="{FF2B5EF4-FFF2-40B4-BE49-F238E27FC236}">
                <a16:creationId xmlns:a16="http://schemas.microsoft.com/office/drawing/2014/main" id="{824F1616-F1B3-4FBB-97CC-5A3E33305D2C}"/>
              </a:ext>
            </a:extLst>
          </p:cNvPr>
          <p:cNvCxnSpPr/>
          <p:nvPr/>
        </p:nvCxnSpPr>
        <p:spPr>
          <a:xfrm>
            <a:off x="6096000" y="5143162"/>
            <a:ext cx="5065643" cy="0"/>
          </a:xfrm>
          <a:prstGeom prst="line">
            <a:avLst/>
          </a:prstGeom>
          <a:ln w="19050">
            <a:solidFill>
              <a:srgbClr val="75E7FF"/>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Рисунок 17">
            <a:extLst>
              <a:ext uri="{FF2B5EF4-FFF2-40B4-BE49-F238E27FC236}">
                <a16:creationId xmlns:a16="http://schemas.microsoft.com/office/drawing/2014/main" id="{9A7577B7-6981-49D1-BB93-28D40FEF23B5}"/>
              </a:ext>
            </a:extLst>
          </p:cNvPr>
          <p:cNvPicPr>
            <a:picLocks noChangeAspect="1"/>
          </p:cNvPicPr>
          <p:nvPr/>
        </p:nvPicPr>
        <p:blipFill>
          <a:blip r:embed="rId6"/>
          <a:stretch>
            <a:fillRect/>
          </a:stretch>
        </p:blipFill>
        <p:spPr>
          <a:xfrm>
            <a:off x="500754" y="2106372"/>
            <a:ext cx="4546888" cy="4500786"/>
          </a:xfrm>
          <a:prstGeom prst="rect">
            <a:avLst/>
          </a:prstGeom>
        </p:spPr>
      </p:pic>
    </p:spTree>
    <p:extLst>
      <p:ext uri="{BB962C8B-B14F-4D97-AF65-F5344CB8AC3E}">
        <p14:creationId xmlns:p14="http://schemas.microsoft.com/office/powerpoint/2010/main" val="632249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450EF-294D-44A4-82CA-89564CA46A17}"/>
              </a:ext>
            </a:extLst>
          </p:cNvPr>
          <p:cNvSpPr txBox="1"/>
          <p:nvPr/>
        </p:nvSpPr>
        <p:spPr>
          <a:xfrm>
            <a:off x="222653" y="336874"/>
            <a:ext cx="11183273" cy="400110"/>
          </a:xfrm>
          <a:prstGeom prst="rect">
            <a:avLst/>
          </a:prstGeom>
          <a:noFill/>
        </p:spPr>
        <p:txBody>
          <a:bodyPr wrap="square">
            <a:spAutoFit/>
          </a:bodyPr>
          <a:lstStyle/>
          <a:p>
            <a:r>
              <a:rPr lang="en-US" sz="2000" b="1" dirty="0">
                <a:solidFill>
                  <a:srgbClr val="582C5E"/>
                </a:solidFill>
              </a:rPr>
              <a:t>MOGLINO SEZ FACTORS OF INVESTMENT ATTRACTIVENESS</a:t>
            </a:r>
            <a:endParaRPr lang="ru-RU" sz="2000" b="1" dirty="0">
              <a:solidFill>
                <a:srgbClr val="582C5E"/>
              </a:solidFill>
            </a:endParaRPr>
          </a:p>
        </p:txBody>
      </p:sp>
      <p:sp>
        <p:nvSpPr>
          <p:cNvPr id="4" name="Прямоугольник: усеченные противолежащие углы 3">
            <a:extLst>
              <a:ext uri="{FF2B5EF4-FFF2-40B4-BE49-F238E27FC236}">
                <a16:creationId xmlns:a16="http://schemas.microsoft.com/office/drawing/2014/main" id="{AC5F2B49-CC76-42BA-9590-A3D23FDDD6C9}"/>
              </a:ext>
            </a:extLst>
          </p:cNvPr>
          <p:cNvSpPr/>
          <p:nvPr/>
        </p:nvSpPr>
        <p:spPr>
          <a:xfrm flipH="1">
            <a:off x="570359" y="1166401"/>
            <a:ext cx="5243931" cy="4854166"/>
          </a:xfrm>
          <a:prstGeom prst="snip2DiagRect">
            <a:avLst>
              <a:gd name="adj1" fmla="val 0"/>
              <a:gd name="adj2" fmla="val 13683"/>
            </a:avLst>
          </a:prstGeom>
          <a:solidFill>
            <a:srgbClr val="00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усеченные противолежащие углы 4">
            <a:extLst>
              <a:ext uri="{FF2B5EF4-FFF2-40B4-BE49-F238E27FC236}">
                <a16:creationId xmlns:a16="http://schemas.microsoft.com/office/drawing/2014/main" id="{F6ABE583-AEE3-4A09-9D9D-8C99909A05D6}"/>
              </a:ext>
            </a:extLst>
          </p:cNvPr>
          <p:cNvSpPr/>
          <p:nvPr/>
        </p:nvSpPr>
        <p:spPr>
          <a:xfrm flipH="1">
            <a:off x="761722" y="977786"/>
            <a:ext cx="4842369" cy="5223850"/>
          </a:xfrm>
          <a:prstGeom prst="snip2DiagRect">
            <a:avLst>
              <a:gd name="adj1" fmla="val 0"/>
              <a:gd name="adj2" fmla="val 9636"/>
            </a:avLst>
          </a:prstGeom>
          <a:noFill/>
          <a:ln w="28575">
            <a:solidFill>
              <a:srgbClr val="581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noFill/>
            </a:endParaRPr>
          </a:p>
        </p:txBody>
      </p:sp>
      <p:sp>
        <p:nvSpPr>
          <p:cNvPr id="6" name="TextBox 5">
            <a:extLst>
              <a:ext uri="{FF2B5EF4-FFF2-40B4-BE49-F238E27FC236}">
                <a16:creationId xmlns:a16="http://schemas.microsoft.com/office/drawing/2014/main" id="{5B880F15-6527-47EF-8215-06D2829C7FE3}"/>
              </a:ext>
            </a:extLst>
          </p:cNvPr>
          <p:cNvSpPr txBox="1"/>
          <p:nvPr/>
        </p:nvSpPr>
        <p:spPr>
          <a:xfrm>
            <a:off x="1276535" y="1303703"/>
            <a:ext cx="4046900" cy="830997"/>
          </a:xfrm>
          <a:prstGeom prst="rect">
            <a:avLst/>
          </a:prstGeom>
          <a:noFill/>
        </p:spPr>
        <p:txBody>
          <a:bodyPr wrap="square" rtlCol="0">
            <a:spAutoFit/>
          </a:bodyPr>
          <a:lstStyle/>
          <a:p>
            <a:r>
              <a:rPr lang="en-US" sz="2400" b="1" dirty="0">
                <a:solidFill>
                  <a:schemeClr val="bg1"/>
                </a:solidFill>
                <a:latin typeface="Ubuntu" panose="020B0504030602030204" pitchFamily="34" charset="0"/>
              </a:rPr>
              <a:t>MISSION OF</a:t>
            </a:r>
            <a:endParaRPr lang="ru-RU" sz="2400" b="1" dirty="0">
              <a:solidFill>
                <a:schemeClr val="bg1"/>
              </a:solidFill>
              <a:latin typeface="Ubuntu" panose="020B0504030602030204" pitchFamily="34" charset="0"/>
            </a:endParaRPr>
          </a:p>
          <a:p>
            <a:r>
              <a:rPr lang="en-US" sz="2400" b="1" dirty="0">
                <a:solidFill>
                  <a:schemeClr val="bg1"/>
                </a:solidFill>
                <a:latin typeface="Ubuntu" panose="020B0504030602030204" pitchFamily="34" charset="0"/>
              </a:rPr>
              <a:t>MOGLINO SEZ</a:t>
            </a:r>
          </a:p>
        </p:txBody>
      </p:sp>
      <p:cxnSp>
        <p:nvCxnSpPr>
          <p:cNvPr id="7" name="Прямая соединительная линия 6">
            <a:extLst>
              <a:ext uri="{FF2B5EF4-FFF2-40B4-BE49-F238E27FC236}">
                <a16:creationId xmlns:a16="http://schemas.microsoft.com/office/drawing/2014/main" id="{FC476769-C506-4E3A-BED1-840AAEDCABC1}"/>
              </a:ext>
            </a:extLst>
          </p:cNvPr>
          <p:cNvCxnSpPr>
            <a:cxnSpLocks/>
          </p:cNvCxnSpPr>
          <p:nvPr/>
        </p:nvCxnSpPr>
        <p:spPr>
          <a:xfrm flipV="1">
            <a:off x="1276535" y="2323315"/>
            <a:ext cx="3975456" cy="21537"/>
          </a:xfrm>
          <a:prstGeom prst="line">
            <a:avLst/>
          </a:prstGeom>
          <a:ln>
            <a:solidFill>
              <a:srgbClr val="632466"/>
            </a:solidFill>
          </a:ln>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6F824180-66B3-4186-9B4D-B5A6E7AF0683}"/>
              </a:ext>
            </a:extLst>
          </p:cNvPr>
          <p:cNvCxnSpPr>
            <a:cxnSpLocks/>
          </p:cNvCxnSpPr>
          <p:nvPr/>
        </p:nvCxnSpPr>
        <p:spPr>
          <a:xfrm flipV="1">
            <a:off x="1276535" y="4717991"/>
            <a:ext cx="3975456" cy="21537"/>
          </a:xfrm>
          <a:prstGeom prst="line">
            <a:avLst/>
          </a:prstGeom>
          <a:ln>
            <a:solidFill>
              <a:srgbClr val="632466"/>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CB79187B-612C-47DA-98A5-E11F99972001}"/>
              </a:ext>
            </a:extLst>
          </p:cNvPr>
          <p:cNvSpPr txBox="1"/>
          <p:nvPr/>
        </p:nvSpPr>
        <p:spPr>
          <a:xfrm>
            <a:off x="1205092" y="2556443"/>
            <a:ext cx="4118344" cy="1938992"/>
          </a:xfrm>
          <a:prstGeom prst="rect">
            <a:avLst/>
          </a:prstGeom>
          <a:noFill/>
        </p:spPr>
        <p:txBody>
          <a:bodyPr wrap="square" rtlCol="0">
            <a:spAutoFit/>
          </a:bodyPr>
          <a:lstStyle/>
          <a:p>
            <a:r>
              <a:rPr lang="en-US" sz="2400" dirty="0">
                <a:solidFill>
                  <a:srgbClr val="632466"/>
                </a:solidFill>
                <a:latin typeface="Ubuntu" panose="020B0504030602030204" pitchFamily="34" charset="0"/>
              </a:rPr>
              <a:t>Ensuring the local society keeps on the economic transition  towards  the  innovative development model</a:t>
            </a:r>
            <a:endParaRPr lang="ru-RU" sz="2400" dirty="0">
              <a:solidFill>
                <a:srgbClr val="632466"/>
              </a:solidFill>
              <a:latin typeface="Ubuntu" panose="020B0504030602030204" pitchFamily="34" charset="0"/>
            </a:endParaRPr>
          </a:p>
        </p:txBody>
      </p:sp>
      <p:sp>
        <p:nvSpPr>
          <p:cNvPr id="10" name="TextBox 9">
            <a:extLst>
              <a:ext uri="{FF2B5EF4-FFF2-40B4-BE49-F238E27FC236}">
                <a16:creationId xmlns:a16="http://schemas.microsoft.com/office/drawing/2014/main" id="{2B564B6E-E26F-4E12-9840-A339B284FF24}"/>
              </a:ext>
            </a:extLst>
          </p:cNvPr>
          <p:cNvSpPr txBox="1"/>
          <p:nvPr/>
        </p:nvSpPr>
        <p:spPr>
          <a:xfrm>
            <a:off x="1205091" y="4778087"/>
            <a:ext cx="4046900" cy="830997"/>
          </a:xfrm>
          <a:prstGeom prst="rect">
            <a:avLst/>
          </a:prstGeom>
          <a:noFill/>
        </p:spPr>
        <p:txBody>
          <a:bodyPr wrap="square" rtlCol="0">
            <a:spAutoFit/>
          </a:bodyPr>
          <a:lstStyle/>
          <a:p>
            <a:r>
              <a:rPr lang="en-US" sz="2400" b="1" i="1" dirty="0">
                <a:solidFill>
                  <a:schemeClr val="bg1"/>
                </a:solidFill>
                <a:latin typeface="Ubuntu" panose="020B0504030602030204" pitchFamily="34" charset="0"/>
              </a:rPr>
              <a:t>We create world-class industrial infrastructure</a:t>
            </a:r>
            <a:endParaRPr lang="ru-RU" sz="2400" b="1" i="1" dirty="0">
              <a:solidFill>
                <a:schemeClr val="bg1"/>
              </a:solidFill>
              <a:latin typeface="Ubuntu" panose="020B0504030602030204" pitchFamily="34" charset="0"/>
            </a:endParaRPr>
          </a:p>
        </p:txBody>
      </p:sp>
      <p:sp>
        <p:nvSpPr>
          <p:cNvPr id="11" name="Номер слайда 3">
            <a:extLst>
              <a:ext uri="{FF2B5EF4-FFF2-40B4-BE49-F238E27FC236}">
                <a16:creationId xmlns:a16="http://schemas.microsoft.com/office/drawing/2014/main" id="{8A2E237C-C6D9-400D-A19C-7C3DE1CA7299}"/>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3</a:t>
            </a:fld>
            <a:endParaRPr lang="id-ID" dirty="0">
              <a:latin typeface="+mj-lt"/>
            </a:endParaRPr>
          </a:p>
        </p:txBody>
      </p:sp>
      <p:pic>
        <p:nvPicPr>
          <p:cNvPr id="12" name="Рисунок 11">
            <a:extLst>
              <a:ext uri="{FF2B5EF4-FFF2-40B4-BE49-F238E27FC236}">
                <a16:creationId xmlns:a16="http://schemas.microsoft.com/office/drawing/2014/main" id="{7359508D-9734-40D2-AD22-B2EE4DC8B437}"/>
              </a:ext>
            </a:extLst>
          </p:cNvPr>
          <p:cNvPicPr>
            <a:picLocks noChangeAspect="1"/>
          </p:cNvPicPr>
          <p:nvPr/>
        </p:nvPicPr>
        <p:blipFill>
          <a:blip r:embed="rId2"/>
          <a:stretch>
            <a:fillRect/>
          </a:stretch>
        </p:blipFill>
        <p:spPr>
          <a:xfrm>
            <a:off x="7298862" y="1185870"/>
            <a:ext cx="523875" cy="676275"/>
          </a:xfrm>
          <a:prstGeom prst="rect">
            <a:avLst/>
          </a:prstGeom>
        </p:spPr>
      </p:pic>
      <p:pic>
        <p:nvPicPr>
          <p:cNvPr id="14" name="Рисунок 13">
            <a:extLst>
              <a:ext uri="{FF2B5EF4-FFF2-40B4-BE49-F238E27FC236}">
                <a16:creationId xmlns:a16="http://schemas.microsoft.com/office/drawing/2014/main" id="{E160AC9C-1861-4022-8882-57EEC36DE3D6}"/>
              </a:ext>
            </a:extLst>
          </p:cNvPr>
          <p:cNvPicPr>
            <a:picLocks noChangeAspect="1"/>
          </p:cNvPicPr>
          <p:nvPr/>
        </p:nvPicPr>
        <p:blipFill>
          <a:blip r:embed="rId3"/>
          <a:stretch>
            <a:fillRect/>
          </a:stretch>
        </p:blipFill>
        <p:spPr>
          <a:xfrm>
            <a:off x="7172772" y="2901059"/>
            <a:ext cx="723900" cy="704850"/>
          </a:xfrm>
          <a:prstGeom prst="rect">
            <a:avLst/>
          </a:prstGeom>
        </p:spPr>
      </p:pic>
      <p:pic>
        <p:nvPicPr>
          <p:cNvPr id="15" name="Рисунок 14">
            <a:extLst>
              <a:ext uri="{FF2B5EF4-FFF2-40B4-BE49-F238E27FC236}">
                <a16:creationId xmlns:a16="http://schemas.microsoft.com/office/drawing/2014/main" id="{1282299C-F5B2-4B63-BB9D-018A3BBC45D9}"/>
              </a:ext>
            </a:extLst>
          </p:cNvPr>
          <p:cNvPicPr>
            <a:picLocks noChangeAspect="1"/>
          </p:cNvPicPr>
          <p:nvPr/>
        </p:nvPicPr>
        <p:blipFill>
          <a:blip r:embed="rId4"/>
          <a:stretch>
            <a:fillRect/>
          </a:stretch>
        </p:blipFill>
        <p:spPr>
          <a:xfrm>
            <a:off x="10031779" y="2964465"/>
            <a:ext cx="685800" cy="561975"/>
          </a:xfrm>
          <a:prstGeom prst="rect">
            <a:avLst/>
          </a:prstGeom>
        </p:spPr>
      </p:pic>
      <p:pic>
        <p:nvPicPr>
          <p:cNvPr id="16" name="Рисунок 15">
            <a:extLst>
              <a:ext uri="{FF2B5EF4-FFF2-40B4-BE49-F238E27FC236}">
                <a16:creationId xmlns:a16="http://schemas.microsoft.com/office/drawing/2014/main" id="{D0055397-B101-453C-A361-9952FC7EA11A}"/>
              </a:ext>
            </a:extLst>
          </p:cNvPr>
          <p:cNvPicPr>
            <a:picLocks noChangeAspect="1"/>
          </p:cNvPicPr>
          <p:nvPr/>
        </p:nvPicPr>
        <p:blipFill>
          <a:blip r:embed="rId5"/>
          <a:stretch>
            <a:fillRect/>
          </a:stretch>
        </p:blipFill>
        <p:spPr>
          <a:xfrm>
            <a:off x="7029708" y="4445434"/>
            <a:ext cx="733425" cy="685800"/>
          </a:xfrm>
          <a:prstGeom prst="rect">
            <a:avLst/>
          </a:prstGeom>
        </p:spPr>
      </p:pic>
      <p:pic>
        <p:nvPicPr>
          <p:cNvPr id="17" name="Рисунок 16">
            <a:extLst>
              <a:ext uri="{FF2B5EF4-FFF2-40B4-BE49-F238E27FC236}">
                <a16:creationId xmlns:a16="http://schemas.microsoft.com/office/drawing/2014/main" id="{238E084D-3F01-47AF-AC49-85F6E51BD1A2}"/>
              </a:ext>
            </a:extLst>
          </p:cNvPr>
          <p:cNvPicPr>
            <a:picLocks noChangeAspect="1"/>
          </p:cNvPicPr>
          <p:nvPr/>
        </p:nvPicPr>
        <p:blipFill>
          <a:blip r:embed="rId6"/>
          <a:stretch>
            <a:fillRect/>
          </a:stretch>
        </p:blipFill>
        <p:spPr>
          <a:xfrm>
            <a:off x="10043816" y="4445434"/>
            <a:ext cx="676275" cy="695325"/>
          </a:xfrm>
          <a:prstGeom prst="rect">
            <a:avLst/>
          </a:prstGeom>
        </p:spPr>
      </p:pic>
      <p:sp>
        <p:nvSpPr>
          <p:cNvPr id="18" name="TextBox 17">
            <a:extLst>
              <a:ext uri="{FF2B5EF4-FFF2-40B4-BE49-F238E27FC236}">
                <a16:creationId xmlns:a16="http://schemas.microsoft.com/office/drawing/2014/main" id="{39EF78A0-12E0-4A3D-8F57-5A190925110E}"/>
              </a:ext>
            </a:extLst>
          </p:cNvPr>
          <p:cNvSpPr txBox="1"/>
          <p:nvPr/>
        </p:nvSpPr>
        <p:spPr>
          <a:xfrm>
            <a:off x="6368151" y="1913997"/>
            <a:ext cx="2395930" cy="738664"/>
          </a:xfrm>
          <a:prstGeom prst="rect">
            <a:avLst/>
          </a:prstGeom>
          <a:noFill/>
        </p:spPr>
        <p:txBody>
          <a:bodyPr wrap="square" rtlCol="0">
            <a:spAutoFit/>
          </a:bodyPr>
          <a:lstStyle/>
          <a:p>
            <a:pPr algn="ctr"/>
            <a:r>
              <a:rPr lang="en-US" sz="1400" b="1" dirty="0">
                <a:solidFill>
                  <a:srgbClr val="632466"/>
                </a:solidFill>
              </a:rPr>
              <a:t>Support at the </a:t>
            </a:r>
          </a:p>
          <a:p>
            <a:pPr algn="ctr"/>
            <a:r>
              <a:rPr lang="en-US" sz="1400" b="1" dirty="0">
                <a:solidFill>
                  <a:srgbClr val="632466"/>
                </a:solidFill>
              </a:rPr>
              <a:t>regional and federal </a:t>
            </a:r>
          </a:p>
          <a:p>
            <a:pPr algn="ctr"/>
            <a:r>
              <a:rPr lang="en-US" sz="1400" b="1" dirty="0">
                <a:solidFill>
                  <a:srgbClr val="632466"/>
                </a:solidFill>
              </a:rPr>
              <a:t>levels</a:t>
            </a:r>
            <a:endParaRPr lang="ru-RU" sz="1400" b="1" dirty="0">
              <a:solidFill>
                <a:srgbClr val="632466"/>
              </a:solidFill>
            </a:endParaRPr>
          </a:p>
        </p:txBody>
      </p:sp>
      <p:sp>
        <p:nvSpPr>
          <p:cNvPr id="19" name="TextBox 18">
            <a:extLst>
              <a:ext uri="{FF2B5EF4-FFF2-40B4-BE49-F238E27FC236}">
                <a16:creationId xmlns:a16="http://schemas.microsoft.com/office/drawing/2014/main" id="{DA43E85A-2AC3-4039-B315-C93A485D0348}"/>
              </a:ext>
            </a:extLst>
          </p:cNvPr>
          <p:cNvSpPr txBox="1"/>
          <p:nvPr/>
        </p:nvSpPr>
        <p:spPr>
          <a:xfrm>
            <a:off x="9456913" y="1980343"/>
            <a:ext cx="1864570" cy="523220"/>
          </a:xfrm>
          <a:prstGeom prst="rect">
            <a:avLst/>
          </a:prstGeom>
          <a:noFill/>
        </p:spPr>
        <p:txBody>
          <a:bodyPr wrap="square" rtlCol="0">
            <a:spAutoFit/>
          </a:bodyPr>
          <a:lstStyle/>
          <a:p>
            <a:pPr algn="ctr"/>
            <a:r>
              <a:rPr lang="en-US" sz="1400" b="1" dirty="0">
                <a:solidFill>
                  <a:srgbClr val="632466"/>
                </a:solidFill>
              </a:rPr>
              <a:t>Low cost of land lease and land purchase</a:t>
            </a:r>
            <a:endParaRPr lang="ru-RU" sz="1400" b="1" dirty="0">
              <a:solidFill>
                <a:srgbClr val="632466"/>
              </a:solidFill>
            </a:endParaRPr>
          </a:p>
        </p:txBody>
      </p:sp>
      <p:sp>
        <p:nvSpPr>
          <p:cNvPr id="20" name="TextBox 19">
            <a:extLst>
              <a:ext uri="{FF2B5EF4-FFF2-40B4-BE49-F238E27FC236}">
                <a16:creationId xmlns:a16="http://schemas.microsoft.com/office/drawing/2014/main" id="{C3B78866-1F24-46F9-BAB8-DA9C13156C66}"/>
              </a:ext>
            </a:extLst>
          </p:cNvPr>
          <p:cNvSpPr txBox="1"/>
          <p:nvPr/>
        </p:nvSpPr>
        <p:spPr>
          <a:xfrm>
            <a:off x="6659804" y="3682120"/>
            <a:ext cx="1749836" cy="523220"/>
          </a:xfrm>
          <a:prstGeom prst="rect">
            <a:avLst/>
          </a:prstGeom>
          <a:noFill/>
        </p:spPr>
        <p:txBody>
          <a:bodyPr wrap="square" rtlCol="0">
            <a:spAutoFit/>
          </a:bodyPr>
          <a:lstStyle/>
          <a:p>
            <a:pPr algn="ctr"/>
            <a:r>
              <a:rPr lang="en-US" sz="1400" b="1" dirty="0">
                <a:solidFill>
                  <a:srgbClr val="632466"/>
                </a:solidFill>
              </a:rPr>
              <a:t>Tax and customs benefits</a:t>
            </a:r>
            <a:endParaRPr lang="ru-RU" sz="1400" b="1" dirty="0">
              <a:solidFill>
                <a:srgbClr val="632466"/>
              </a:solidFill>
            </a:endParaRPr>
          </a:p>
        </p:txBody>
      </p:sp>
      <p:sp>
        <p:nvSpPr>
          <p:cNvPr id="21" name="TextBox 20">
            <a:extLst>
              <a:ext uri="{FF2B5EF4-FFF2-40B4-BE49-F238E27FC236}">
                <a16:creationId xmlns:a16="http://schemas.microsoft.com/office/drawing/2014/main" id="{C327A14E-A3E2-4972-ADCA-F4D1929CCD44}"/>
              </a:ext>
            </a:extLst>
          </p:cNvPr>
          <p:cNvSpPr txBox="1"/>
          <p:nvPr/>
        </p:nvSpPr>
        <p:spPr>
          <a:xfrm>
            <a:off x="9352579" y="3669688"/>
            <a:ext cx="2143125" cy="523220"/>
          </a:xfrm>
          <a:prstGeom prst="rect">
            <a:avLst/>
          </a:prstGeom>
          <a:noFill/>
        </p:spPr>
        <p:txBody>
          <a:bodyPr wrap="square" rtlCol="0">
            <a:spAutoFit/>
          </a:bodyPr>
          <a:lstStyle/>
          <a:p>
            <a:pPr algn="ctr"/>
            <a:r>
              <a:rPr lang="en-US" sz="1400" b="1" dirty="0">
                <a:solidFill>
                  <a:srgbClr val="632466"/>
                </a:solidFill>
              </a:rPr>
              <a:t>Infrastructure </a:t>
            </a:r>
          </a:p>
          <a:p>
            <a:pPr algn="ctr"/>
            <a:r>
              <a:rPr lang="en-US" sz="1400" b="1" dirty="0">
                <a:solidFill>
                  <a:srgbClr val="632466"/>
                </a:solidFill>
              </a:rPr>
              <a:t>readiness </a:t>
            </a:r>
            <a:r>
              <a:rPr lang="ru-RU" sz="1400" b="1" dirty="0">
                <a:solidFill>
                  <a:srgbClr val="632466"/>
                </a:solidFill>
              </a:rPr>
              <a:t>100%</a:t>
            </a:r>
          </a:p>
        </p:txBody>
      </p:sp>
      <p:sp>
        <p:nvSpPr>
          <p:cNvPr id="22" name="TextBox 21">
            <a:extLst>
              <a:ext uri="{FF2B5EF4-FFF2-40B4-BE49-F238E27FC236}">
                <a16:creationId xmlns:a16="http://schemas.microsoft.com/office/drawing/2014/main" id="{62A4D4A1-6D9F-4885-9007-D0E5DCBF34B3}"/>
              </a:ext>
            </a:extLst>
          </p:cNvPr>
          <p:cNvSpPr txBox="1"/>
          <p:nvPr/>
        </p:nvSpPr>
        <p:spPr>
          <a:xfrm>
            <a:off x="6592677" y="5234799"/>
            <a:ext cx="1749836" cy="738664"/>
          </a:xfrm>
          <a:prstGeom prst="rect">
            <a:avLst/>
          </a:prstGeom>
          <a:noFill/>
        </p:spPr>
        <p:txBody>
          <a:bodyPr wrap="square" rtlCol="0">
            <a:spAutoFit/>
          </a:bodyPr>
          <a:lstStyle/>
          <a:p>
            <a:pPr algn="ctr"/>
            <a:r>
              <a:rPr lang="en-US" sz="1400" b="1" dirty="0">
                <a:solidFill>
                  <a:srgbClr val="632466"/>
                </a:solidFill>
              </a:rPr>
              <a:t>Strategic partnerships with financial institutions</a:t>
            </a:r>
            <a:endParaRPr lang="ru-RU" sz="1400" b="1" dirty="0">
              <a:solidFill>
                <a:srgbClr val="632466"/>
              </a:solidFill>
            </a:endParaRPr>
          </a:p>
        </p:txBody>
      </p:sp>
      <p:sp>
        <p:nvSpPr>
          <p:cNvPr id="23" name="TextBox 22">
            <a:extLst>
              <a:ext uri="{FF2B5EF4-FFF2-40B4-BE49-F238E27FC236}">
                <a16:creationId xmlns:a16="http://schemas.microsoft.com/office/drawing/2014/main" id="{7CDC1383-72FE-44DC-85FA-7D8E28844ADD}"/>
              </a:ext>
            </a:extLst>
          </p:cNvPr>
          <p:cNvSpPr txBox="1"/>
          <p:nvPr/>
        </p:nvSpPr>
        <p:spPr>
          <a:xfrm>
            <a:off x="9253729" y="5193631"/>
            <a:ext cx="2143125" cy="954107"/>
          </a:xfrm>
          <a:prstGeom prst="rect">
            <a:avLst/>
          </a:prstGeom>
          <a:noFill/>
        </p:spPr>
        <p:txBody>
          <a:bodyPr wrap="square" rtlCol="0">
            <a:spAutoFit/>
          </a:bodyPr>
          <a:lstStyle/>
          <a:p>
            <a:pPr algn="ctr"/>
            <a:r>
              <a:rPr lang="en-US" sz="1400" b="1" dirty="0">
                <a:solidFill>
                  <a:srgbClr val="632466"/>
                </a:solidFill>
              </a:rPr>
              <a:t>SEZ provides a One stop-shop service – consulting services to accompany investors</a:t>
            </a:r>
            <a:endParaRPr lang="ru-RU" sz="1400" b="1" dirty="0">
              <a:solidFill>
                <a:srgbClr val="632466"/>
              </a:solidFill>
            </a:endParaRPr>
          </a:p>
        </p:txBody>
      </p:sp>
      <p:cxnSp>
        <p:nvCxnSpPr>
          <p:cNvPr id="24" name="Прямая соединительная линия 23">
            <a:extLst>
              <a:ext uri="{FF2B5EF4-FFF2-40B4-BE49-F238E27FC236}">
                <a16:creationId xmlns:a16="http://schemas.microsoft.com/office/drawing/2014/main" id="{A597B775-879C-477A-A1B2-FF4A31926853}"/>
              </a:ext>
            </a:extLst>
          </p:cNvPr>
          <p:cNvCxnSpPr/>
          <p:nvPr/>
        </p:nvCxnSpPr>
        <p:spPr>
          <a:xfrm>
            <a:off x="8933276" y="1093552"/>
            <a:ext cx="0" cy="5273017"/>
          </a:xfrm>
          <a:prstGeom prst="line">
            <a:avLst/>
          </a:prstGeom>
          <a:ln w="28575">
            <a:solidFill>
              <a:srgbClr val="907394"/>
            </a:solidFill>
          </a:ln>
        </p:spPr>
        <p:style>
          <a:lnRef idx="1">
            <a:schemeClr val="accent1"/>
          </a:lnRef>
          <a:fillRef idx="0">
            <a:schemeClr val="accent1"/>
          </a:fillRef>
          <a:effectRef idx="0">
            <a:schemeClr val="accent1"/>
          </a:effectRef>
          <a:fontRef idx="minor">
            <a:schemeClr val="tx1"/>
          </a:fontRef>
        </p:style>
      </p:cxnSp>
      <p:pic>
        <p:nvPicPr>
          <p:cNvPr id="25" name="Рисунок 24">
            <a:extLst>
              <a:ext uri="{FF2B5EF4-FFF2-40B4-BE49-F238E27FC236}">
                <a16:creationId xmlns:a16="http://schemas.microsoft.com/office/drawing/2014/main" id="{87FC596F-DFDE-446E-A862-765B5193F987}"/>
              </a:ext>
            </a:extLst>
          </p:cNvPr>
          <p:cNvPicPr>
            <a:picLocks noChangeAspect="1"/>
          </p:cNvPicPr>
          <p:nvPr/>
        </p:nvPicPr>
        <p:blipFill>
          <a:blip r:embed="rId7"/>
          <a:stretch>
            <a:fillRect/>
          </a:stretch>
        </p:blipFill>
        <p:spPr>
          <a:xfrm>
            <a:off x="9501585" y="1150769"/>
            <a:ext cx="1928693" cy="778895"/>
          </a:xfrm>
          <a:prstGeom prst="rect">
            <a:avLst/>
          </a:prstGeom>
        </p:spPr>
      </p:pic>
    </p:spTree>
    <p:extLst>
      <p:ext uri="{BB962C8B-B14F-4D97-AF65-F5344CB8AC3E}">
        <p14:creationId xmlns:p14="http://schemas.microsoft.com/office/powerpoint/2010/main" val="119676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текст, карта&#10;&#10;Автоматически созданное описание">
            <a:extLst>
              <a:ext uri="{FF2B5EF4-FFF2-40B4-BE49-F238E27FC236}">
                <a16:creationId xmlns:a16="http://schemas.microsoft.com/office/drawing/2014/main" id="{200290DB-330B-43DB-B619-6E2F4960AF99}"/>
              </a:ext>
            </a:extLst>
          </p:cNvPr>
          <p:cNvPicPr>
            <a:picLocks noChangeAspect="1"/>
          </p:cNvPicPr>
          <p:nvPr/>
        </p:nvPicPr>
        <p:blipFill rotWithShape="1">
          <a:blip r:embed="rId3">
            <a:extLst>
              <a:ext uri="{28A0092B-C50C-407E-A947-70E740481C1C}">
                <a14:useLocalDpi xmlns:a14="http://schemas.microsoft.com/office/drawing/2010/main" val="0"/>
              </a:ext>
            </a:extLst>
          </a:blip>
          <a:srcRect t="11081" r="37096" b="14204"/>
          <a:stretch/>
        </p:blipFill>
        <p:spPr>
          <a:xfrm>
            <a:off x="5210373" y="1173101"/>
            <a:ext cx="6678337" cy="4460066"/>
          </a:xfrm>
          <a:prstGeom prst="rect">
            <a:avLst/>
          </a:prstGeom>
        </p:spPr>
      </p:pic>
      <p:sp>
        <p:nvSpPr>
          <p:cNvPr id="23" name="Прямоугольник 22">
            <a:extLst>
              <a:ext uri="{FF2B5EF4-FFF2-40B4-BE49-F238E27FC236}">
                <a16:creationId xmlns:a16="http://schemas.microsoft.com/office/drawing/2014/main" id="{987D1D35-E02F-4D6A-907E-FFB213CEF735}"/>
              </a:ext>
            </a:extLst>
          </p:cNvPr>
          <p:cNvSpPr/>
          <p:nvPr/>
        </p:nvSpPr>
        <p:spPr>
          <a:xfrm>
            <a:off x="302278" y="3979999"/>
            <a:ext cx="5074467" cy="2342062"/>
          </a:xfrm>
          <a:prstGeom prst="rect">
            <a:avLst/>
          </a:prstGeom>
          <a:solidFill>
            <a:schemeClr val="accent3">
              <a:lumMod val="20000"/>
              <a:lumOff val="80000"/>
            </a:schemeClr>
          </a:solid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51B0F106-B081-4D86-A90A-7F5AA6A12EFE}"/>
              </a:ext>
            </a:extLst>
          </p:cNvPr>
          <p:cNvSpPr/>
          <p:nvPr/>
        </p:nvSpPr>
        <p:spPr>
          <a:xfrm>
            <a:off x="310837" y="2900562"/>
            <a:ext cx="5074467" cy="982685"/>
          </a:xfrm>
          <a:prstGeom prst="rect">
            <a:avLst/>
          </a:prstGeom>
          <a:solidFill>
            <a:schemeClr val="accent3">
              <a:lumMod val="20000"/>
              <a:lumOff val="80000"/>
            </a:schemeClr>
          </a:solid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7D312E1A-ABB2-44D2-96B3-D39A7DC5F21A}"/>
              </a:ext>
            </a:extLst>
          </p:cNvPr>
          <p:cNvSpPr/>
          <p:nvPr/>
        </p:nvSpPr>
        <p:spPr>
          <a:xfrm>
            <a:off x="303290" y="887239"/>
            <a:ext cx="5074467" cy="1892999"/>
          </a:xfrm>
          <a:prstGeom prst="rect">
            <a:avLst/>
          </a:prstGeom>
          <a:solidFill>
            <a:schemeClr val="accent3">
              <a:lumMod val="20000"/>
              <a:lumOff val="80000"/>
            </a:schemeClr>
          </a:solid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6D6C1683-754E-4046-BE53-561AAB79EF29}"/>
              </a:ext>
            </a:extLst>
          </p:cNvPr>
          <p:cNvSpPr txBox="1"/>
          <p:nvPr/>
        </p:nvSpPr>
        <p:spPr>
          <a:xfrm>
            <a:off x="205830" y="186125"/>
            <a:ext cx="4853433" cy="523220"/>
          </a:xfrm>
          <a:prstGeom prst="rect">
            <a:avLst/>
          </a:prstGeom>
          <a:noFill/>
        </p:spPr>
        <p:txBody>
          <a:bodyPr wrap="square" rtlCol="0">
            <a:spAutoFit/>
          </a:bodyPr>
          <a:lstStyle/>
          <a:p>
            <a:r>
              <a:rPr lang="en-US" sz="2800" b="1" dirty="0">
                <a:solidFill>
                  <a:srgbClr val="582C5E"/>
                </a:solidFill>
              </a:rPr>
              <a:t>PSKOV REGION</a:t>
            </a:r>
            <a:endParaRPr lang="ru-RU" sz="2800" b="1" dirty="0">
              <a:solidFill>
                <a:srgbClr val="582C5E"/>
              </a:solidFill>
            </a:endParaRPr>
          </a:p>
        </p:txBody>
      </p:sp>
      <p:sp>
        <p:nvSpPr>
          <p:cNvPr id="12" name="Овал 11">
            <a:extLst>
              <a:ext uri="{FF2B5EF4-FFF2-40B4-BE49-F238E27FC236}">
                <a16:creationId xmlns:a16="http://schemas.microsoft.com/office/drawing/2014/main" id="{B18C8842-3162-4544-BD01-BADEF8E47405}"/>
              </a:ext>
            </a:extLst>
          </p:cNvPr>
          <p:cNvSpPr/>
          <p:nvPr/>
        </p:nvSpPr>
        <p:spPr>
          <a:xfrm>
            <a:off x="9751934" y="3290019"/>
            <a:ext cx="136710" cy="132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единительная линия 13">
            <a:extLst>
              <a:ext uri="{FF2B5EF4-FFF2-40B4-BE49-F238E27FC236}">
                <a16:creationId xmlns:a16="http://schemas.microsoft.com/office/drawing/2014/main" id="{509E6225-042D-4D6B-9EF5-FA783EF4DCB5}"/>
              </a:ext>
            </a:extLst>
          </p:cNvPr>
          <p:cNvCxnSpPr>
            <a:cxnSpLocks/>
            <a:endCxn id="12" idx="1"/>
          </p:cNvCxnSpPr>
          <p:nvPr/>
        </p:nvCxnSpPr>
        <p:spPr>
          <a:xfrm>
            <a:off x="7885568" y="2326741"/>
            <a:ext cx="1886387" cy="98268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B3D59AF5-EBD0-4E20-A199-59A7D17E0936}"/>
              </a:ext>
            </a:extLst>
          </p:cNvPr>
          <p:cNvCxnSpPr>
            <a:cxnSpLocks/>
            <a:endCxn id="12" idx="3"/>
          </p:cNvCxnSpPr>
          <p:nvPr/>
        </p:nvCxnSpPr>
        <p:spPr>
          <a:xfrm flipV="1">
            <a:off x="7725401" y="3403134"/>
            <a:ext cx="2046554" cy="38553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98960F-C5E5-4B9C-A4B4-439CC8C459F1}"/>
              </a:ext>
            </a:extLst>
          </p:cNvPr>
          <p:cNvSpPr txBox="1"/>
          <p:nvPr/>
        </p:nvSpPr>
        <p:spPr>
          <a:xfrm>
            <a:off x="3054525" y="2981709"/>
            <a:ext cx="2086252" cy="800219"/>
          </a:xfrm>
          <a:prstGeom prst="rect">
            <a:avLst/>
          </a:prstGeom>
          <a:noFill/>
        </p:spPr>
        <p:txBody>
          <a:bodyPr wrap="square" rtlCol="0">
            <a:spAutoFit/>
          </a:bodyPr>
          <a:lstStyle/>
          <a:p>
            <a:pPr algn="ctr"/>
            <a:r>
              <a:rPr lang="ru-RU" sz="3200" b="1" dirty="0">
                <a:solidFill>
                  <a:srgbClr val="58166C"/>
                </a:solidFill>
              </a:rPr>
              <a:t>55 300 </a:t>
            </a:r>
            <a:r>
              <a:rPr lang="en-US" sz="1600" b="1" dirty="0">
                <a:solidFill>
                  <a:srgbClr val="58166C"/>
                </a:solidFill>
                <a:latin typeface="Ubuntu" panose="020B0504030602030204" pitchFamily="34" charset="0"/>
              </a:rPr>
              <a:t>km</a:t>
            </a:r>
            <a:r>
              <a:rPr lang="ru-RU" sz="1600" b="1" baseline="30000" dirty="0">
                <a:solidFill>
                  <a:srgbClr val="58166C"/>
                </a:solidFill>
                <a:latin typeface="Ubuntu" panose="020B0504030602030204" pitchFamily="34" charset="0"/>
              </a:rPr>
              <a:t>2</a:t>
            </a:r>
            <a:r>
              <a:rPr lang="ru-RU" sz="1600" b="1" dirty="0">
                <a:latin typeface="Ubuntu" panose="020B0504030602030204" pitchFamily="34" charset="0"/>
              </a:rPr>
              <a:t> </a:t>
            </a:r>
            <a:endParaRPr lang="en-US" sz="1600" b="1" dirty="0">
              <a:latin typeface="Ubuntu" panose="020B0504030602030204" pitchFamily="34" charset="0"/>
            </a:endParaRPr>
          </a:p>
          <a:p>
            <a:pPr algn="ctr"/>
            <a:r>
              <a:rPr lang="en-US" sz="1400" dirty="0"/>
              <a:t>Total area of Pskov region</a:t>
            </a:r>
            <a:endParaRPr lang="ru-RU" sz="1200" dirty="0"/>
          </a:p>
        </p:txBody>
      </p:sp>
      <p:sp>
        <p:nvSpPr>
          <p:cNvPr id="3" name="TextBox 2">
            <a:extLst>
              <a:ext uri="{FF2B5EF4-FFF2-40B4-BE49-F238E27FC236}">
                <a16:creationId xmlns:a16="http://schemas.microsoft.com/office/drawing/2014/main" id="{A4AF772F-0D36-4FC7-BFF5-F52626A4F6C0}"/>
              </a:ext>
            </a:extLst>
          </p:cNvPr>
          <p:cNvSpPr txBox="1"/>
          <p:nvPr/>
        </p:nvSpPr>
        <p:spPr>
          <a:xfrm>
            <a:off x="2845490" y="3979999"/>
            <a:ext cx="2485343" cy="830997"/>
          </a:xfrm>
          <a:prstGeom prst="rect">
            <a:avLst/>
          </a:prstGeom>
          <a:noFill/>
        </p:spPr>
        <p:txBody>
          <a:bodyPr wrap="square">
            <a:spAutoFit/>
          </a:bodyPr>
          <a:lstStyle/>
          <a:p>
            <a:pPr algn="ctr"/>
            <a:r>
              <a:rPr lang="ru-RU" sz="3200" b="1" dirty="0">
                <a:solidFill>
                  <a:srgbClr val="58166C"/>
                </a:solidFill>
              </a:rPr>
              <a:t>629 651 </a:t>
            </a:r>
            <a:r>
              <a:rPr lang="en-US" b="1" dirty="0">
                <a:solidFill>
                  <a:srgbClr val="58166C"/>
                </a:solidFill>
              </a:rPr>
              <a:t>people</a:t>
            </a:r>
            <a:r>
              <a:rPr lang="ru-RU" b="1" dirty="0">
                <a:solidFill>
                  <a:srgbClr val="58166C"/>
                </a:solidFill>
              </a:rPr>
              <a:t> </a:t>
            </a:r>
            <a:endParaRPr lang="en-US" b="1" dirty="0">
              <a:solidFill>
                <a:srgbClr val="58166C"/>
              </a:solidFill>
              <a:latin typeface="Ubuntu" panose="020B0504030602030204" pitchFamily="34" charset="0"/>
            </a:endParaRPr>
          </a:p>
          <a:p>
            <a:pPr algn="ctr"/>
            <a:r>
              <a:rPr lang="en-US" sz="1400" dirty="0"/>
              <a:t>population</a:t>
            </a:r>
            <a:endParaRPr lang="ru-RU" sz="1400" dirty="0"/>
          </a:p>
        </p:txBody>
      </p:sp>
      <p:graphicFrame>
        <p:nvGraphicFramePr>
          <p:cNvPr id="20" name="Диаграмма 19">
            <a:extLst>
              <a:ext uri="{FF2B5EF4-FFF2-40B4-BE49-F238E27FC236}">
                <a16:creationId xmlns:a16="http://schemas.microsoft.com/office/drawing/2014/main" id="{053702FA-C1B4-4068-961A-96BE307A6BE8}"/>
              </a:ext>
            </a:extLst>
          </p:cNvPr>
          <p:cNvGraphicFramePr/>
          <p:nvPr>
            <p:extLst>
              <p:ext uri="{D42A27DB-BD31-4B8C-83A1-F6EECF244321}">
                <p14:modId xmlns:p14="http://schemas.microsoft.com/office/powerpoint/2010/main" val="3486603866"/>
              </p:ext>
            </p:extLst>
          </p:nvPr>
        </p:nvGraphicFramePr>
        <p:xfrm>
          <a:off x="2073230" y="1302898"/>
          <a:ext cx="1429675" cy="1077218"/>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5E072285-FFE8-4491-A3F1-DDC1F8369079}"/>
              </a:ext>
            </a:extLst>
          </p:cNvPr>
          <p:cNvSpPr txBox="1"/>
          <p:nvPr/>
        </p:nvSpPr>
        <p:spPr>
          <a:xfrm>
            <a:off x="290707" y="786123"/>
            <a:ext cx="2031758" cy="1015663"/>
          </a:xfrm>
          <a:prstGeom prst="rect">
            <a:avLst/>
          </a:prstGeom>
          <a:noFill/>
        </p:spPr>
        <p:txBody>
          <a:bodyPr wrap="square">
            <a:spAutoFit/>
          </a:bodyPr>
          <a:lstStyle/>
          <a:p>
            <a:pPr algn="r"/>
            <a:r>
              <a:rPr lang="en-US" sz="3200" b="1" dirty="0">
                <a:solidFill>
                  <a:srgbClr val="34BEEF"/>
                </a:solidFill>
                <a:latin typeface="Ubuntu" panose="020B0504030602030204" pitchFamily="34" charset="0"/>
              </a:rPr>
              <a:t>11</a:t>
            </a:r>
            <a:r>
              <a:rPr lang="en-US" sz="4000" dirty="0">
                <a:solidFill>
                  <a:srgbClr val="34BEEF"/>
                </a:solidFill>
                <a:latin typeface="Ubuntu" panose="020B0504030602030204" pitchFamily="34" charset="0"/>
              </a:rPr>
              <a:t> </a:t>
            </a:r>
            <a:endParaRPr lang="ru-RU" sz="4000" dirty="0">
              <a:solidFill>
                <a:srgbClr val="34BEEF"/>
              </a:solidFill>
              <a:latin typeface="Ubuntu" panose="020B0504030602030204" pitchFamily="34" charset="0"/>
            </a:endParaRPr>
          </a:p>
          <a:p>
            <a:pPr algn="r"/>
            <a:r>
              <a:rPr lang="en-US" sz="1000" dirty="0">
                <a:latin typeface="Ubuntu" panose="020B0504030602030204" pitchFamily="34" charset="0"/>
              </a:rPr>
              <a:t>Higher education </a:t>
            </a:r>
          </a:p>
          <a:p>
            <a:pPr algn="r"/>
            <a:r>
              <a:rPr lang="en-US" sz="1000" dirty="0">
                <a:latin typeface="Ubuntu" panose="020B0504030602030204" pitchFamily="34" charset="0"/>
              </a:rPr>
              <a:t>institutions</a:t>
            </a:r>
            <a:endParaRPr lang="ru-RU" sz="1000" dirty="0">
              <a:latin typeface="Ubuntu" panose="020B0504030602030204" pitchFamily="34" charset="0"/>
            </a:endParaRPr>
          </a:p>
        </p:txBody>
      </p:sp>
      <p:sp>
        <p:nvSpPr>
          <p:cNvPr id="24" name="TextBox 23">
            <a:extLst>
              <a:ext uri="{FF2B5EF4-FFF2-40B4-BE49-F238E27FC236}">
                <a16:creationId xmlns:a16="http://schemas.microsoft.com/office/drawing/2014/main" id="{21202D78-4C2A-4835-B8AA-BA69CC99E124}"/>
              </a:ext>
            </a:extLst>
          </p:cNvPr>
          <p:cNvSpPr txBox="1"/>
          <p:nvPr/>
        </p:nvSpPr>
        <p:spPr>
          <a:xfrm>
            <a:off x="317247" y="1841737"/>
            <a:ext cx="2031758" cy="738664"/>
          </a:xfrm>
          <a:prstGeom prst="rect">
            <a:avLst/>
          </a:prstGeom>
          <a:noFill/>
        </p:spPr>
        <p:txBody>
          <a:bodyPr wrap="square">
            <a:spAutoFit/>
          </a:bodyPr>
          <a:lstStyle/>
          <a:p>
            <a:pPr algn="r"/>
            <a:r>
              <a:rPr lang="ru-RU" sz="3200" b="1" dirty="0">
                <a:solidFill>
                  <a:srgbClr val="34BEEF"/>
                </a:solidFill>
                <a:latin typeface="Ubuntu" panose="020B0504030602030204" pitchFamily="34" charset="0"/>
              </a:rPr>
              <a:t>2316</a:t>
            </a:r>
            <a:r>
              <a:rPr lang="en-US" sz="3200" dirty="0">
                <a:solidFill>
                  <a:srgbClr val="34BEEF"/>
                </a:solidFill>
                <a:latin typeface="Ubuntu" panose="020B0504030602030204" pitchFamily="34" charset="0"/>
              </a:rPr>
              <a:t> </a:t>
            </a:r>
            <a:endParaRPr lang="ru-RU" sz="3200" dirty="0">
              <a:solidFill>
                <a:srgbClr val="34BEEF"/>
              </a:solidFill>
              <a:latin typeface="Ubuntu" panose="020B0504030602030204" pitchFamily="34" charset="0"/>
            </a:endParaRPr>
          </a:p>
          <a:p>
            <a:pPr algn="r"/>
            <a:r>
              <a:rPr lang="en-US" sz="1000" dirty="0"/>
              <a:t>graduates annually</a:t>
            </a:r>
            <a:endParaRPr lang="ru-RU" sz="1000" dirty="0">
              <a:latin typeface="Ubuntu" panose="020B0504030602030204" pitchFamily="34" charset="0"/>
            </a:endParaRPr>
          </a:p>
        </p:txBody>
      </p:sp>
      <p:sp>
        <p:nvSpPr>
          <p:cNvPr id="26" name="TextBox 25">
            <a:extLst>
              <a:ext uri="{FF2B5EF4-FFF2-40B4-BE49-F238E27FC236}">
                <a16:creationId xmlns:a16="http://schemas.microsoft.com/office/drawing/2014/main" id="{47E6910F-6EFF-4DB9-93D4-38C63EAE118D}"/>
              </a:ext>
            </a:extLst>
          </p:cNvPr>
          <p:cNvSpPr txBox="1"/>
          <p:nvPr/>
        </p:nvSpPr>
        <p:spPr>
          <a:xfrm>
            <a:off x="3230830" y="899060"/>
            <a:ext cx="2031758" cy="738664"/>
          </a:xfrm>
          <a:prstGeom prst="rect">
            <a:avLst/>
          </a:prstGeom>
          <a:noFill/>
        </p:spPr>
        <p:txBody>
          <a:bodyPr wrap="square">
            <a:spAutoFit/>
          </a:bodyPr>
          <a:lstStyle/>
          <a:p>
            <a:r>
              <a:rPr lang="en-US" sz="3200" b="1" dirty="0">
                <a:solidFill>
                  <a:srgbClr val="58166C"/>
                </a:solidFill>
                <a:latin typeface="Ubuntu" panose="020B0504030602030204" pitchFamily="34" charset="0"/>
              </a:rPr>
              <a:t>1</a:t>
            </a:r>
            <a:r>
              <a:rPr lang="ru-RU" sz="3200" b="1" dirty="0">
                <a:solidFill>
                  <a:srgbClr val="58166C"/>
                </a:solidFill>
                <a:latin typeface="Ubuntu" panose="020B0504030602030204" pitchFamily="34" charset="0"/>
              </a:rPr>
              <a:t>5</a:t>
            </a:r>
            <a:r>
              <a:rPr lang="en-US" sz="3200" dirty="0">
                <a:solidFill>
                  <a:srgbClr val="34BEEF"/>
                </a:solidFill>
                <a:latin typeface="Ubuntu" panose="020B0504030602030204" pitchFamily="34" charset="0"/>
              </a:rPr>
              <a:t> </a:t>
            </a:r>
          </a:p>
          <a:p>
            <a:r>
              <a:rPr lang="en-US" sz="1000" dirty="0"/>
              <a:t>Vocational schools</a:t>
            </a:r>
            <a:endParaRPr lang="ru-RU" sz="1000" dirty="0"/>
          </a:p>
        </p:txBody>
      </p:sp>
      <p:sp>
        <p:nvSpPr>
          <p:cNvPr id="28" name="TextBox 27">
            <a:extLst>
              <a:ext uri="{FF2B5EF4-FFF2-40B4-BE49-F238E27FC236}">
                <a16:creationId xmlns:a16="http://schemas.microsoft.com/office/drawing/2014/main" id="{7A33F8CB-FC5D-404A-9A27-7C2FDCC8A98E}"/>
              </a:ext>
            </a:extLst>
          </p:cNvPr>
          <p:cNvSpPr txBox="1"/>
          <p:nvPr/>
        </p:nvSpPr>
        <p:spPr>
          <a:xfrm>
            <a:off x="3213138" y="1839908"/>
            <a:ext cx="2031758" cy="754053"/>
          </a:xfrm>
          <a:prstGeom prst="rect">
            <a:avLst/>
          </a:prstGeom>
          <a:noFill/>
        </p:spPr>
        <p:txBody>
          <a:bodyPr wrap="square">
            <a:spAutoFit/>
          </a:bodyPr>
          <a:lstStyle/>
          <a:p>
            <a:r>
              <a:rPr lang="ru-RU" sz="3200" b="1" dirty="0">
                <a:solidFill>
                  <a:srgbClr val="58166C"/>
                </a:solidFill>
                <a:latin typeface="Ubuntu" panose="020B0504030602030204" pitchFamily="34" charset="0"/>
              </a:rPr>
              <a:t>2316</a:t>
            </a:r>
            <a:r>
              <a:rPr lang="en-US" sz="3200" dirty="0">
                <a:solidFill>
                  <a:srgbClr val="34BEEF"/>
                </a:solidFill>
                <a:latin typeface="Ubuntu" panose="020B0504030602030204" pitchFamily="34" charset="0"/>
              </a:rPr>
              <a:t> </a:t>
            </a:r>
            <a:endParaRPr lang="ru-RU" sz="3200" dirty="0">
              <a:solidFill>
                <a:srgbClr val="34BEEF"/>
              </a:solidFill>
              <a:latin typeface="Ubuntu" panose="020B0504030602030204" pitchFamily="34" charset="0"/>
            </a:endParaRPr>
          </a:p>
          <a:p>
            <a:r>
              <a:rPr lang="en-US" sz="1000" dirty="0"/>
              <a:t>graduates annually</a:t>
            </a:r>
            <a:endParaRPr lang="ru-RU" sz="1000" dirty="0">
              <a:latin typeface="Ubuntu" panose="020B0504030602030204" pitchFamily="34" charset="0"/>
            </a:endParaRPr>
          </a:p>
        </p:txBody>
      </p:sp>
      <p:sp>
        <p:nvSpPr>
          <p:cNvPr id="34" name="TextBox 33">
            <a:extLst>
              <a:ext uri="{FF2B5EF4-FFF2-40B4-BE49-F238E27FC236}">
                <a16:creationId xmlns:a16="http://schemas.microsoft.com/office/drawing/2014/main" id="{79D1650D-0B0B-484D-B026-BEE7EAB446D9}"/>
              </a:ext>
            </a:extLst>
          </p:cNvPr>
          <p:cNvSpPr txBox="1"/>
          <p:nvPr/>
        </p:nvSpPr>
        <p:spPr>
          <a:xfrm>
            <a:off x="2944997" y="5043308"/>
            <a:ext cx="2485343" cy="830997"/>
          </a:xfrm>
          <a:prstGeom prst="rect">
            <a:avLst/>
          </a:prstGeom>
          <a:noFill/>
        </p:spPr>
        <p:txBody>
          <a:bodyPr wrap="square">
            <a:spAutoFit/>
          </a:bodyPr>
          <a:lstStyle/>
          <a:p>
            <a:pPr algn="ctr"/>
            <a:r>
              <a:rPr lang="ru-RU" sz="3200" b="1" dirty="0">
                <a:solidFill>
                  <a:srgbClr val="58166C"/>
                </a:solidFill>
              </a:rPr>
              <a:t>340 011 </a:t>
            </a:r>
            <a:r>
              <a:rPr lang="en-US" b="1" dirty="0">
                <a:solidFill>
                  <a:srgbClr val="58166C"/>
                </a:solidFill>
              </a:rPr>
              <a:t>people</a:t>
            </a:r>
            <a:r>
              <a:rPr lang="ru-RU" b="1" dirty="0">
                <a:solidFill>
                  <a:srgbClr val="58166C"/>
                </a:solidFill>
              </a:rPr>
              <a:t> </a:t>
            </a:r>
            <a:endParaRPr lang="en-US" b="1" dirty="0">
              <a:solidFill>
                <a:srgbClr val="58166C"/>
              </a:solidFill>
            </a:endParaRPr>
          </a:p>
          <a:p>
            <a:pPr algn="ctr"/>
            <a:r>
              <a:rPr lang="en-US" sz="1400" dirty="0"/>
              <a:t>Employable population</a:t>
            </a:r>
          </a:p>
        </p:txBody>
      </p:sp>
      <p:pic>
        <p:nvPicPr>
          <p:cNvPr id="9" name="Рисунок 8" descr="Академическая шапочка">
            <a:extLst>
              <a:ext uri="{FF2B5EF4-FFF2-40B4-BE49-F238E27FC236}">
                <a16:creationId xmlns:a16="http://schemas.microsoft.com/office/drawing/2014/main" id="{45D5AB4D-6AA8-4832-B664-6C88E23E30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842" y="734857"/>
            <a:ext cx="752469" cy="752469"/>
          </a:xfrm>
          <a:prstGeom prst="rect">
            <a:avLst/>
          </a:prstGeom>
        </p:spPr>
      </p:pic>
      <p:pic>
        <p:nvPicPr>
          <p:cNvPr id="11" name="Рисунок 10" descr="Группа женщин">
            <a:extLst>
              <a:ext uri="{FF2B5EF4-FFF2-40B4-BE49-F238E27FC236}">
                <a16:creationId xmlns:a16="http://schemas.microsoft.com/office/drawing/2014/main" id="{141CC777-2C86-4CD9-9608-AF1413B626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1331" y="3981926"/>
            <a:ext cx="800219" cy="800219"/>
          </a:xfrm>
          <a:prstGeom prst="rect">
            <a:avLst/>
          </a:prstGeom>
        </p:spPr>
      </p:pic>
      <p:pic>
        <p:nvPicPr>
          <p:cNvPr id="19" name="Рисунок 18" descr="Карта с кнопкой">
            <a:extLst>
              <a:ext uri="{FF2B5EF4-FFF2-40B4-BE49-F238E27FC236}">
                <a16:creationId xmlns:a16="http://schemas.microsoft.com/office/drawing/2014/main" id="{24D1E2A4-F460-46E1-A55D-5864CC5C46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385" y="2832819"/>
            <a:ext cx="800219" cy="800219"/>
          </a:xfrm>
          <a:prstGeom prst="rect">
            <a:avLst/>
          </a:prstGeom>
        </p:spPr>
      </p:pic>
      <p:sp>
        <p:nvSpPr>
          <p:cNvPr id="30" name="Номер слайда 3">
            <a:extLst>
              <a:ext uri="{FF2B5EF4-FFF2-40B4-BE49-F238E27FC236}">
                <a16:creationId xmlns:a16="http://schemas.microsoft.com/office/drawing/2014/main" id="{C4080B77-64F6-4767-879E-8AB8D589DC85}"/>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4</a:t>
            </a:fld>
            <a:endParaRPr lang="id-ID" dirty="0">
              <a:latin typeface="+mj-lt"/>
            </a:endParaRPr>
          </a:p>
        </p:txBody>
      </p:sp>
      <p:sp>
        <p:nvSpPr>
          <p:cNvPr id="31" name="Прямоугольник 30">
            <a:extLst>
              <a:ext uri="{FF2B5EF4-FFF2-40B4-BE49-F238E27FC236}">
                <a16:creationId xmlns:a16="http://schemas.microsoft.com/office/drawing/2014/main" id="{81D52B4C-9F9C-4570-A97F-8FB77A6CE7BC}"/>
              </a:ext>
            </a:extLst>
          </p:cNvPr>
          <p:cNvSpPr/>
          <p:nvPr/>
        </p:nvSpPr>
        <p:spPr>
          <a:xfrm>
            <a:off x="7776202" y="1926512"/>
            <a:ext cx="2201574" cy="33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a:extLst>
              <a:ext uri="{FF2B5EF4-FFF2-40B4-BE49-F238E27FC236}">
                <a16:creationId xmlns:a16="http://schemas.microsoft.com/office/drawing/2014/main" id="{B7FF2F29-2C0D-422A-91C2-B6704AED5744}"/>
              </a:ext>
            </a:extLst>
          </p:cNvPr>
          <p:cNvSpPr txBox="1"/>
          <p:nvPr/>
        </p:nvSpPr>
        <p:spPr>
          <a:xfrm>
            <a:off x="7827303" y="1919224"/>
            <a:ext cx="1960546" cy="369332"/>
          </a:xfrm>
          <a:prstGeom prst="rect">
            <a:avLst/>
          </a:prstGeom>
          <a:noFill/>
        </p:spPr>
        <p:txBody>
          <a:bodyPr wrap="square">
            <a:spAutoFit/>
          </a:bodyPr>
          <a:lstStyle/>
          <a:p>
            <a:r>
              <a:rPr lang="en-US" b="1" dirty="0">
                <a:solidFill>
                  <a:srgbClr val="875DA7"/>
                </a:solidFill>
                <a:latin typeface="Ubuntu" panose="020B0504030602030204"/>
              </a:rPr>
              <a:t>St</a:t>
            </a:r>
            <a:r>
              <a:rPr lang="ru-RU" b="1" dirty="0">
                <a:solidFill>
                  <a:srgbClr val="875DA7"/>
                </a:solidFill>
                <a:latin typeface="Ubuntu" panose="020B0504030602030204"/>
              </a:rPr>
              <a:t>.</a:t>
            </a:r>
            <a:r>
              <a:rPr lang="en-US" b="1" dirty="0">
                <a:solidFill>
                  <a:srgbClr val="875DA7"/>
                </a:solidFill>
                <a:latin typeface="Ubuntu" panose="020B0504030602030204"/>
              </a:rPr>
              <a:t> Petersburg</a:t>
            </a:r>
            <a:endParaRPr lang="ru-RU" b="1" dirty="0">
              <a:solidFill>
                <a:srgbClr val="875DA7"/>
              </a:solidFill>
            </a:endParaRPr>
          </a:p>
        </p:txBody>
      </p:sp>
      <p:sp>
        <p:nvSpPr>
          <p:cNvPr id="33" name="Прямоугольник 32">
            <a:extLst>
              <a:ext uri="{FF2B5EF4-FFF2-40B4-BE49-F238E27FC236}">
                <a16:creationId xmlns:a16="http://schemas.microsoft.com/office/drawing/2014/main" id="{74CC5788-787A-4FA5-98B4-7F02EE65B58A}"/>
              </a:ext>
            </a:extLst>
          </p:cNvPr>
          <p:cNvSpPr/>
          <p:nvPr/>
        </p:nvSpPr>
        <p:spPr>
          <a:xfrm>
            <a:off x="6125125" y="1824199"/>
            <a:ext cx="1105334" cy="36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FB9AF55E-5F75-4D40-9089-AECD1B9A4974}"/>
              </a:ext>
            </a:extLst>
          </p:cNvPr>
          <p:cNvSpPr txBox="1"/>
          <p:nvPr/>
        </p:nvSpPr>
        <p:spPr>
          <a:xfrm>
            <a:off x="6284069" y="1841507"/>
            <a:ext cx="1105334" cy="369332"/>
          </a:xfrm>
          <a:prstGeom prst="rect">
            <a:avLst/>
          </a:prstGeom>
          <a:noFill/>
        </p:spPr>
        <p:txBody>
          <a:bodyPr wrap="square">
            <a:spAutoFit/>
          </a:bodyPr>
          <a:lstStyle/>
          <a:p>
            <a:r>
              <a:rPr lang="en-US" b="1" dirty="0">
                <a:solidFill>
                  <a:srgbClr val="875DA7"/>
                </a:solidFill>
                <a:latin typeface="Ubuntu" panose="020B0504030602030204"/>
              </a:rPr>
              <a:t>Tallinn</a:t>
            </a:r>
            <a:endParaRPr lang="ru-RU" b="1" dirty="0">
              <a:solidFill>
                <a:srgbClr val="875DA7"/>
              </a:solidFill>
            </a:endParaRPr>
          </a:p>
        </p:txBody>
      </p:sp>
      <p:sp>
        <p:nvSpPr>
          <p:cNvPr id="36" name="Прямоугольник 35">
            <a:extLst>
              <a:ext uri="{FF2B5EF4-FFF2-40B4-BE49-F238E27FC236}">
                <a16:creationId xmlns:a16="http://schemas.microsoft.com/office/drawing/2014/main" id="{C5752280-E382-45E3-A3A5-FECC717C7A94}"/>
              </a:ext>
            </a:extLst>
          </p:cNvPr>
          <p:cNvSpPr/>
          <p:nvPr/>
        </p:nvSpPr>
        <p:spPr>
          <a:xfrm>
            <a:off x="5887992" y="2981822"/>
            <a:ext cx="729483" cy="252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D9A376C3-DCC3-437D-9FD0-7C6D24819404}"/>
              </a:ext>
            </a:extLst>
          </p:cNvPr>
          <p:cNvSpPr txBox="1"/>
          <p:nvPr/>
        </p:nvSpPr>
        <p:spPr>
          <a:xfrm>
            <a:off x="6018853" y="2900562"/>
            <a:ext cx="794195" cy="369332"/>
          </a:xfrm>
          <a:prstGeom prst="rect">
            <a:avLst/>
          </a:prstGeom>
          <a:noFill/>
        </p:spPr>
        <p:txBody>
          <a:bodyPr wrap="square">
            <a:spAutoFit/>
          </a:bodyPr>
          <a:lstStyle/>
          <a:p>
            <a:r>
              <a:rPr lang="en-US" b="1" dirty="0">
                <a:solidFill>
                  <a:srgbClr val="875DA7"/>
                </a:solidFill>
                <a:latin typeface="Ubuntu" panose="020B0504030602030204"/>
              </a:rPr>
              <a:t>Riga</a:t>
            </a:r>
            <a:endParaRPr lang="ru-RU" b="1" dirty="0">
              <a:solidFill>
                <a:srgbClr val="875DA7"/>
              </a:solidFill>
            </a:endParaRPr>
          </a:p>
        </p:txBody>
      </p:sp>
      <p:sp>
        <p:nvSpPr>
          <p:cNvPr id="38" name="Прямоугольник 37">
            <a:extLst>
              <a:ext uri="{FF2B5EF4-FFF2-40B4-BE49-F238E27FC236}">
                <a16:creationId xmlns:a16="http://schemas.microsoft.com/office/drawing/2014/main" id="{8AF7A01B-80E0-43C2-8282-E60295DCA0CE}"/>
              </a:ext>
            </a:extLst>
          </p:cNvPr>
          <p:cNvSpPr/>
          <p:nvPr/>
        </p:nvSpPr>
        <p:spPr>
          <a:xfrm>
            <a:off x="5430340" y="3893906"/>
            <a:ext cx="1061653" cy="252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CAA9EB17-FC5C-4F31-BDDA-C0B7E4733D0A}"/>
              </a:ext>
            </a:extLst>
          </p:cNvPr>
          <p:cNvSpPr txBox="1"/>
          <p:nvPr/>
        </p:nvSpPr>
        <p:spPr>
          <a:xfrm>
            <a:off x="5610805" y="3810167"/>
            <a:ext cx="881188" cy="369332"/>
          </a:xfrm>
          <a:prstGeom prst="rect">
            <a:avLst/>
          </a:prstGeom>
          <a:noFill/>
        </p:spPr>
        <p:txBody>
          <a:bodyPr wrap="square">
            <a:spAutoFit/>
          </a:bodyPr>
          <a:lstStyle/>
          <a:p>
            <a:r>
              <a:rPr lang="en-US" b="1" dirty="0">
                <a:solidFill>
                  <a:srgbClr val="875DA7"/>
                </a:solidFill>
                <a:latin typeface="Ubuntu" panose="020B0504030602030204"/>
              </a:rPr>
              <a:t>Minsk</a:t>
            </a:r>
            <a:endParaRPr lang="ru-RU" b="1" dirty="0">
              <a:solidFill>
                <a:srgbClr val="875DA7"/>
              </a:solidFill>
            </a:endParaRPr>
          </a:p>
        </p:txBody>
      </p:sp>
      <p:sp>
        <p:nvSpPr>
          <p:cNvPr id="40" name="Прямоугольник 39">
            <a:extLst>
              <a:ext uri="{FF2B5EF4-FFF2-40B4-BE49-F238E27FC236}">
                <a16:creationId xmlns:a16="http://schemas.microsoft.com/office/drawing/2014/main" id="{78DFF94E-A2E3-4A5E-B99D-BE8EE62E20D9}"/>
              </a:ext>
            </a:extLst>
          </p:cNvPr>
          <p:cNvSpPr/>
          <p:nvPr/>
        </p:nvSpPr>
        <p:spPr>
          <a:xfrm>
            <a:off x="9058657" y="3893906"/>
            <a:ext cx="961708" cy="252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a:extLst>
              <a:ext uri="{FF2B5EF4-FFF2-40B4-BE49-F238E27FC236}">
                <a16:creationId xmlns:a16="http://schemas.microsoft.com/office/drawing/2014/main" id="{70D2E225-3A56-429B-B839-34B9A49CCCCC}"/>
              </a:ext>
            </a:extLst>
          </p:cNvPr>
          <p:cNvSpPr txBox="1"/>
          <p:nvPr/>
        </p:nvSpPr>
        <p:spPr>
          <a:xfrm>
            <a:off x="8982213" y="3842076"/>
            <a:ext cx="1136556" cy="369332"/>
          </a:xfrm>
          <a:prstGeom prst="rect">
            <a:avLst/>
          </a:prstGeom>
          <a:noFill/>
        </p:spPr>
        <p:txBody>
          <a:bodyPr wrap="square">
            <a:spAutoFit/>
          </a:bodyPr>
          <a:lstStyle/>
          <a:p>
            <a:r>
              <a:rPr lang="en-US" b="1" dirty="0">
                <a:solidFill>
                  <a:srgbClr val="875DA7"/>
                </a:solidFill>
                <a:latin typeface="Ubuntu" panose="020B0504030602030204"/>
              </a:rPr>
              <a:t>Moscow</a:t>
            </a:r>
            <a:endParaRPr lang="ru-RU" b="1" dirty="0">
              <a:solidFill>
                <a:srgbClr val="875DA7"/>
              </a:solidFill>
            </a:endParaRPr>
          </a:p>
        </p:txBody>
      </p:sp>
      <p:sp>
        <p:nvSpPr>
          <p:cNvPr id="42" name="Прямоугольник 41">
            <a:extLst>
              <a:ext uri="{FF2B5EF4-FFF2-40B4-BE49-F238E27FC236}">
                <a16:creationId xmlns:a16="http://schemas.microsoft.com/office/drawing/2014/main" id="{3363AD11-A078-4938-B4E1-44BF5DD07C24}"/>
              </a:ext>
            </a:extLst>
          </p:cNvPr>
          <p:cNvSpPr/>
          <p:nvPr/>
        </p:nvSpPr>
        <p:spPr>
          <a:xfrm>
            <a:off x="7004422" y="2850944"/>
            <a:ext cx="1105334" cy="30554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49B5933E-51DB-4234-8D3A-2F09A3AFAB6C}"/>
              </a:ext>
            </a:extLst>
          </p:cNvPr>
          <p:cNvSpPr txBox="1"/>
          <p:nvPr/>
        </p:nvSpPr>
        <p:spPr>
          <a:xfrm>
            <a:off x="7168066" y="2816579"/>
            <a:ext cx="881188" cy="369332"/>
          </a:xfrm>
          <a:prstGeom prst="rect">
            <a:avLst/>
          </a:prstGeom>
          <a:noFill/>
        </p:spPr>
        <p:txBody>
          <a:bodyPr wrap="square">
            <a:spAutoFit/>
          </a:bodyPr>
          <a:lstStyle/>
          <a:p>
            <a:r>
              <a:rPr lang="en-US" b="1" dirty="0">
                <a:solidFill>
                  <a:srgbClr val="875DA7"/>
                </a:solidFill>
                <a:latin typeface="Ubuntu" panose="020B0504030602030204"/>
              </a:rPr>
              <a:t>Pskov</a:t>
            </a:r>
            <a:endParaRPr lang="ru-RU" b="1" dirty="0">
              <a:solidFill>
                <a:srgbClr val="875DA7"/>
              </a:solidFill>
            </a:endParaRPr>
          </a:p>
        </p:txBody>
      </p:sp>
    </p:spTree>
    <p:extLst>
      <p:ext uri="{BB962C8B-B14F-4D97-AF65-F5344CB8AC3E}">
        <p14:creationId xmlns:p14="http://schemas.microsoft.com/office/powerpoint/2010/main" val="18228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5E761FF-916F-48F3-BDC7-485EEFA37BD4}"/>
              </a:ext>
            </a:extLst>
          </p:cNvPr>
          <p:cNvSpPr/>
          <p:nvPr/>
        </p:nvSpPr>
        <p:spPr>
          <a:xfrm>
            <a:off x="0" y="0"/>
            <a:ext cx="12192000" cy="6858000"/>
          </a:xfrm>
          <a:prstGeom prst="rect">
            <a:avLst/>
          </a:prstGeom>
          <a:solidFill>
            <a:srgbClr val="00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5432B4A4-8C0A-4BB4-9230-CCE02BBF2550}"/>
              </a:ext>
            </a:extLst>
          </p:cNvPr>
          <p:cNvSpPr txBox="1"/>
          <p:nvPr/>
        </p:nvSpPr>
        <p:spPr>
          <a:xfrm>
            <a:off x="4105431" y="122932"/>
            <a:ext cx="3982440" cy="523220"/>
          </a:xfrm>
          <a:prstGeom prst="rect">
            <a:avLst/>
          </a:prstGeom>
          <a:noFill/>
        </p:spPr>
        <p:txBody>
          <a:bodyPr wrap="square">
            <a:spAutoFit/>
          </a:bodyPr>
          <a:lstStyle/>
          <a:p>
            <a:r>
              <a:rPr lang="en-US" sz="2800" b="1" dirty="0">
                <a:solidFill>
                  <a:schemeClr val="bg1"/>
                </a:solidFill>
                <a:latin typeface="Ubuntu" panose="020B0504030602030204" pitchFamily="34" charset="0"/>
              </a:rPr>
              <a:t>ABOUT MOGLINO SEZ</a:t>
            </a:r>
            <a:endParaRPr lang="ru-RU" sz="2800" b="1" dirty="0">
              <a:solidFill>
                <a:schemeClr val="bg1"/>
              </a:solidFill>
              <a:latin typeface="Ubuntu" panose="020B0504030602030204" pitchFamily="34" charset="0"/>
            </a:endParaRPr>
          </a:p>
        </p:txBody>
      </p:sp>
      <p:cxnSp>
        <p:nvCxnSpPr>
          <p:cNvPr id="52" name="Прямая соединительная линия 51">
            <a:extLst>
              <a:ext uri="{FF2B5EF4-FFF2-40B4-BE49-F238E27FC236}">
                <a16:creationId xmlns:a16="http://schemas.microsoft.com/office/drawing/2014/main" id="{3EC2287C-268E-43A6-852D-D31D382F247D}"/>
              </a:ext>
            </a:extLst>
          </p:cNvPr>
          <p:cNvCxnSpPr>
            <a:cxnSpLocks/>
          </p:cNvCxnSpPr>
          <p:nvPr/>
        </p:nvCxnSpPr>
        <p:spPr>
          <a:xfrm>
            <a:off x="6096000" y="1234939"/>
            <a:ext cx="0" cy="5166412"/>
          </a:xfrm>
          <a:prstGeom prst="line">
            <a:avLst/>
          </a:prstGeom>
          <a:ln w="1905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9" name="Номер слайда 3">
            <a:extLst>
              <a:ext uri="{FF2B5EF4-FFF2-40B4-BE49-F238E27FC236}">
                <a16:creationId xmlns:a16="http://schemas.microsoft.com/office/drawing/2014/main" id="{CF3716F9-88E3-4A16-8589-A7D2BFEFB272}"/>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solidFill>
                  <a:srgbClr val="632466"/>
                </a:solidFill>
                <a:latin typeface="+mj-lt"/>
              </a:rPr>
              <a:pPr>
                <a:defRPr/>
              </a:pPr>
              <a:t>5</a:t>
            </a:fld>
            <a:endParaRPr lang="id-ID" dirty="0">
              <a:solidFill>
                <a:srgbClr val="632466"/>
              </a:solidFill>
              <a:latin typeface="+mj-lt"/>
            </a:endParaRPr>
          </a:p>
        </p:txBody>
      </p:sp>
      <p:sp>
        <p:nvSpPr>
          <p:cNvPr id="27" name="TextBox 26">
            <a:extLst>
              <a:ext uri="{FF2B5EF4-FFF2-40B4-BE49-F238E27FC236}">
                <a16:creationId xmlns:a16="http://schemas.microsoft.com/office/drawing/2014/main" id="{8AAB1F1F-30AC-4272-B816-9CFE886C3046}"/>
              </a:ext>
            </a:extLst>
          </p:cNvPr>
          <p:cNvSpPr txBox="1"/>
          <p:nvPr/>
        </p:nvSpPr>
        <p:spPr>
          <a:xfrm>
            <a:off x="179982" y="5803876"/>
            <a:ext cx="3790159" cy="553998"/>
          </a:xfrm>
          <a:prstGeom prst="rect">
            <a:avLst/>
          </a:prstGeom>
          <a:noFill/>
        </p:spPr>
        <p:txBody>
          <a:bodyPr wrap="square" rtlCol="0">
            <a:spAutoFit/>
          </a:bodyPr>
          <a:lstStyle/>
          <a:p>
            <a:pPr algn="r"/>
            <a:r>
              <a:rPr lang="en-US" b="1" dirty="0">
                <a:solidFill>
                  <a:srgbClr val="58166C"/>
                </a:solidFill>
              </a:rPr>
              <a:t>Standard designed factory area</a:t>
            </a:r>
            <a:endParaRPr lang="ru-RU" b="1" dirty="0">
              <a:solidFill>
                <a:srgbClr val="58166C"/>
              </a:solidFill>
            </a:endParaRPr>
          </a:p>
          <a:p>
            <a:pPr algn="r"/>
            <a:r>
              <a:rPr lang="en-US" sz="1200" dirty="0">
                <a:solidFill>
                  <a:srgbClr val="58166C"/>
                </a:solidFill>
              </a:rPr>
              <a:t>ready industrial and production facility</a:t>
            </a:r>
            <a:endParaRPr lang="ru-RU" sz="1200" dirty="0">
              <a:solidFill>
                <a:srgbClr val="58166C"/>
              </a:solidFill>
            </a:endParaRPr>
          </a:p>
        </p:txBody>
      </p:sp>
      <p:sp>
        <p:nvSpPr>
          <p:cNvPr id="31" name="TextBox 30">
            <a:extLst>
              <a:ext uri="{FF2B5EF4-FFF2-40B4-BE49-F238E27FC236}">
                <a16:creationId xmlns:a16="http://schemas.microsoft.com/office/drawing/2014/main" id="{B9CB386C-F045-4A22-BD24-5731972D0AD8}"/>
              </a:ext>
            </a:extLst>
          </p:cNvPr>
          <p:cNvSpPr txBox="1"/>
          <p:nvPr/>
        </p:nvSpPr>
        <p:spPr>
          <a:xfrm>
            <a:off x="8194575" y="5799864"/>
            <a:ext cx="3924500" cy="553998"/>
          </a:xfrm>
          <a:prstGeom prst="rect">
            <a:avLst/>
          </a:prstGeom>
          <a:noFill/>
        </p:spPr>
        <p:txBody>
          <a:bodyPr wrap="square" rtlCol="0">
            <a:spAutoFit/>
          </a:bodyPr>
          <a:lstStyle/>
          <a:p>
            <a:r>
              <a:rPr lang="en-US" b="1" dirty="0">
                <a:solidFill>
                  <a:srgbClr val="58166C"/>
                </a:solidFill>
                <a:latin typeface="Ubuntu" panose="020B0504030602030204" pitchFamily="34" charset="0"/>
              </a:rPr>
              <a:t>Transport infrastructure</a:t>
            </a:r>
          </a:p>
          <a:p>
            <a:r>
              <a:rPr lang="en-US" sz="1200" dirty="0">
                <a:solidFill>
                  <a:srgbClr val="58166C"/>
                </a:solidFill>
                <a:latin typeface="Ubuntu" panose="020B0504030602030204" pitchFamily="34" charset="0"/>
              </a:rPr>
              <a:t>Outbound and in-site automobile roads</a:t>
            </a:r>
            <a:endParaRPr lang="ru-RU" sz="2000" dirty="0">
              <a:solidFill>
                <a:srgbClr val="58166C"/>
              </a:solidFill>
            </a:endParaRPr>
          </a:p>
        </p:txBody>
      </p:sp>
      <p:sp>
        <p:nvSpPr>
          <p:cNvPr id="33" name="TextBox 32">
            <a:extLst>
              <a:ext uri="{FF2B5EF4-FFF2-40B4-BE49-F238E27FC236}">
                <a16:creationId xmlns:a16="http://schemas.microsoft.com/office/drawing/2014/main" id="{841A489C-A747-4A95-B1A3-B13D815C4DBD}"/>
              </a:ext>
            </a:extLst>
          </p:cNvPr>
          <p:cNvSpPr txBox="1"/>
          <p:nvPr/>
        </p:nvSpPr>
        <p:spPr>
          <a:xfrm>
            <a:off x="4082326" y="1089487"/>
            <a:ext cx="1677623" cy="584775"/>
          </a:xfrm>
          <a:prstGeom prst="rect">
            <a:avLst/>
          </a:prstGeom>
          <a:noFill/>
        </p:spPr>
        <p:txBody>
          <a:bodyPr wrap="square">
            <a:spAutoFit/>
          </a:bodyPr>
          <a:lstStyle/>
          <a:p>
            <a:pPr algn="ctr"/>
            <a:r>
              <a:rPr lang="ru-RU" sz="3200" b="1" dirty="0">
                <a:solidFill>
                  <a:srgbClr val="58166C"/>
                </a:solidFill>
                <a:latin typeface="Ubuntu" panose="020B0504030602030204" pitchFamily="34" charset="0"/>
              </a:rPr>
              <a:t>300 </a:t>
            </a:r>
            <a:r>
              <a:rPr lang="en-US" sz="2000" b="1" dirty="0">
                <a:solidFill>
                  <a:srgbClr val="58166C"/>
                </a:solidFill>
                <a:latin typeface="Ubuntu" panose="020B0504030602030204" pitchFamily="34" charset="0"/>
              </a:rPr>
              <a:t>ha</a:t>
            </a:r>
            <a:endParaRPr lang="ru-RU" sz="2800" b="1" dirty="0">
              <a:solidFill>
                <a:srgbClr val="58166C"/>
              </a:solidFill>
              <a:latin typeface="Ubuntu" panose="020B0504030602030204" pitchFamily="34" charset="0"/>
            </a:endParaRPr>
          </a:p>
        </p:txBody>
      </p:sp>
      <p:sp>
        <p:nvSpPr>
          <p:cNvPr id="35" name="TextBox 34">
            <a:extLst>
              <a:ext uri="{FF2B5EF4-FFF2-40B4-BE49-F238E27FC236}">
                <a16:creationId xmlns:a16="http://schemas.microsoft.com/office/drawing/2014/main" id="{5432A60A-4919-4D69-9B1B-F8080202B03D}"/>
              </a:ext>
            </a:extLst>
          </p:cNvPr>
          <p:cNvSpPr txBox="1"/>
          <p:nvPr/>
        </p:nvSpPr>
        <p:spPr>
          <a:xfrm>
            <a:off x="4117615" y="2280868"/>
            <a:ext cx="1528033" cy="954107"/>
          </a:xfrm>
          <a:prstGeom prst="rect">
            <a:avLst/>
          </a:prstGeom>
          <a:noFill/>
        </p:spPr>
        <p:txBody>
          <a:bodyPr wrap="square">
            <a:spAutoFit/>
          </a:bodyPr>
          <a:lstStyle/>
          <a:p>
            <a:pPr algn="ctr"/>
            <a:r>
              <a:rPr lang="ru-RU" sz="3200" b="1" dirty="0">
                <a:solidFill>
                  <a:srgbClr val="58166C"/>
                </a:solidFill>
                <a:latin typeface="Ubuntu" panose="020B0504030602030204" pitchFamily="34" charset="0"/>
              </a:rPr>
              <a:t>49 </a:t>
            </a:r>
            <a:r>
              <a:rPr lang="en-US" sz="2400" b="1" dirty="0">
                <a:solidFill>
                  <a:srgbClr val="58166C"/>
                </a:solidFill>
                <a:latin typeface="Ubuntu" panose="020B0504030602030204" pitchFamily="34" charset="0"/>
              </a:rPr>
              <a:t>years</a:t>
            </a:r>
            <a:endParaRPr lang="ru-RU" sz="3200" b="1" dirty="0">
              <a:solidFill>
                <a:srgbClr val="58166C"/>
              </a:solidFill>
              <a:latin typeface="Ubuntu" panose="020B0504030602030204" pitchFamily="34" charset="0"/>
            </a:endParaRPr>
          </a:p>
        </p:txBody>
      </p:sp>
      <p:sp>
        <p:nvSpPr>
          <p:cNvPr id="37" name="TextBox 36">
            <a:extLst>
              <a:ext uri="{FF2B5EF4-FFF2-40B4-BE49-F238E27FC236}">
                <a16:creationId xmlns:a16="http://schemas.microsoft.com/office/drawing/2014/main" id="{D454EB18-8C07-42EA-BAE6-707C580EC406}"/>
              </a:ext>
            </a:extLst>
          </p:cNvPr>
          <p:cNvSpPr txBox="1"/>
          <p:nvPr/>
        </p:nvSpPr>
        <p:spPr>
          <a:xfrm>
            <a:off x="4242378" y="3429948"/>
            <a:ext cx="1350884" cy="584775"/>
          </a:xfrm>
          <a:prstGeom prst="rect">
            <a:avLst/>
          </a:prstGeom>
          <a:noFill/>
        </p:spPr>
        <p:txBody>
          <a:bodyPr wrap="square">
            <a:spAutoFit/>
          </a:bodyPr>
          <a:lstStyle/>
          <a:p>
            <a:pPr algn="ctr"/>
            <a:r>
              <a:rPr lang="ru-RU" sz="3200" b="1" dirty="0">
                <a:solidFill>
                  <a:srgbClr val="58166C"/>
                </a:solidFill>
                <a:latin typeface="Ubuntu" panose="020B0504030602030204" pitchFamily="34" charset="0"/>
              </a:rPr>
              <a:t>100 %</a:t>
            </a:r>
          </a:p>
        </p:txBody>
      </p:sp>
      <p:sp>
        <p:nvSpPr>
          <p:cNvPr id="39" name="TextBox 38">
            <a:extLst>
              <a:ext uri="{FF2B5EF4-FFF2-40B4-BE49-F238E27FC236}">
                <a16:creationId xmlns:a16="http://schemas.microsoft.com/office/drawing/2014/main" id="{47808437-73B4-4FF1-A690-8C6F6D66422F}"/>
              </a:ext>
            </a:extLst>
          </p:cNvPr>
          <p:cNvSpPr txBox="1"/>
          <p:nvPr/>
        </p:nvSpPr>
        <p:spPr>
          <a:xfrm>
            <a:off x="3982028" y="4459198"/>
            <a:ext cx="1790299" cy="892552"/>
          </a:xfrm>
          <a:prstGeom prst="rect">
            <a:avLst/>
          </a:prstGeom>
          <a:noFill/>
        </p:spPr>
        <p:txBody>
          <a:bodyPr wrap="square">
            <a:spAutoFit/>
          </a:bodyPr>
          <a:lstStyle/>
          <a:p>
            <a:pPr algn="ctr"/>
            <a:r>
              <a:rPr lang="ru-RU" sz="3200" b="1" dirty="0">
                <a:solidFill>
                  <a:srgbClr val="58166C"/>
                </a:solidFill>
                <a:latin typeface="Ubuntu" panose="020B0504030602030204" pitchFamily="34" charset="0"/>
              </a:rPr>
              <a:t>15 </a:t>
            </a:r>
            <a:endParaRPr lang="en-US" sz="3200" b="1" dirty="0">
              <a:solidFill>
                <a:srgbClr val="58166C"/>
              </a:solidFill>
              <a:latin typeface="Ubuntu" panose="020B0504030602030204" pitchFamily="34" charset="0"/>
            </a:endParaRPr>
          </a:p>
          <a:p>
            <a:pPr algn="ctr"/>
            <a:r>
              <a:rPr lang="en-US" sz="2000" b="1" dirty="0">
                <a:solidFill>
                  <a:srgbClr val="58166C"/>
                </a:solidFill>
                <a:latin typeface="Ubuntu" panose="020B0504030602030204" pitchFamily="34" charset="0"/>
              </a:rPr>
              <a:t>projects</a:t>
            </a:r>
            <a:endParaRPr lang="ru-RU" sz="4000" b="1" dirty="0">
              <a:solidFill>
                <a:srgbClr val="58166C"/>
              </a:solidFill>
              <a:latin typeface="Ubuntu" panose="020B0504030602030204" pitchFamily="34" charset="0"/>
            </a:endParaRPr>
          </a:p>
        </p:txBody>
      </p:sp>
      <p:sp>
        <p:nvSpPr>
          <p:cNvPr id="41" name="TextBox 40">
            <a:extLst>
              <a:ext uri="{FF2B5EF4-FFF2-40B4-BE49-F238E27FC236}">
                <a16:creationId xmlns:a16="http://schemas.microsoft.com/office/drawing/2014/main" id="{F076C989-FD53-4194-87BA-9DD63A0E7789}"/>
              </a:ext>
            </a:extLst>
          </p:cNvPr>
          <p:cNvSpPr txBox="1"/>
          <p:nvPr/>
        </p:nvSpPr>
        <p:spPr>
          <a:xfrm>
            <a:off x="4105431" y="5759455"/>
            <a:ext cx="1678442" cy="584775"/>
          </a:xfrm>
          <a:prstGeom prst="rect">
            <a:avLst/>
          </a:prstGeom>
          <a:noFill/>
        </p:spPr>
        <p:txBody>
          <a:bodyPr wrap="square">
            <a:spAutoFit/>
          </a:bodyPr>
          <a:lstStyle/>
          <a:p>
            <a:pPr algn="ctr"/>
            <a:r>
              <a:rPr lang="ru-RU" sz="3200" b="1" dirty="0">
                <a:solidFill>
                  <a:srgbClr val="58166C"/>
                </a:solidFill>
                <a:latin typeface="Ubuntu" panose="020B0504030602030204" pitchFamily="34" charset="0"/>
              </a:rPr>
              <a:t>5000 </a:t>
            </a:r>
            <a:r>
              <a:rPr lang="en-US" sz="2000" b="1" dirty="0">
                <a:solidFill>
                  <a:srgbClr val="58166C"/>
                </a:solidFill>
                <a:latin typeface="Ubuntu" panose="020B0504030602030204" pitchFamily="34" charset="0"/>
              </a:rPr>
              <a:t>m</a:t>
            </a:r>
            <a:r>
              <a:rPr lang="ru-RU" sz="2000" b="1" baseline="30000" dirty="0">
                <a:solidFill>
                  <a:srgbClr val="58166C"/>
                </a:solidFill>
                <a:latin typeface="Ubuntu" panose="020B0504030602030204" pitchFamily="34" charset="0"/>
              </a:rPr>
              <a:t>2</a:t>
            </a:r>
            <a:endParaRPr lang="ru-RU" sz="2800" b="1" baseline="30000" dirty="0">
              <a:solidFill>
                <a:srgbClr val="58166C"/>
              </a:solidFill>
              <a:latin typeface="Ubuntu" panose="020B0504030602030204" pitchFamily="34" charset="0"/>
            </a:endParaRPr>
          </a:p>
        </p:txBody>
      </p:sp>
      <p:sp>
        <p:nvSpPr>
          <p:cNvPr id="43" name="TextBox 42">
            <a:extLst>
              <a:ext uri="{FF2B5EF4-FFF2-40B4-BE49-F238E27FC236}">
                <a16:creationId xmlns:a16="http://schemas.microsoft.com/office/drawing/2014/main" id="{FD7C4AFB-675C-4944-A305-129ADA4D86A0}"/>
              </a:ext>
            </a:extLst>
          </p:cNvPr>
          <p:cNvSpPr txBox="1"/>
          <p:nvPr/>
        </p:nvSpPr>
        <p:spPr>
          <a:xfrm>
            <a:off x="6324294" y="2292037"/>
            <a:ext cx="1677623" cy="584775"/>
          </a:xfrm>
          <a:prstGeom prst="rect">
            <a:avLst/>
          </a:prstGeom>
          <a:noFill/>
        </p:spPr>
        <p:txBody>
          <a:bodyPr wrap="square">
            <a:spAutoFit/>
          </a:bodyPr>
          <a:lstStyle/>
          <a:p>
            <a:pPr algn="ctr"/>
            <a:r>
              <a:rPr lang="ru-RU" sz="3200" b="1" dirty="0">
                <a:solidFill>
                  <a:srgbClr val="58166C"/>
                </a:solidFill>
              </a:rPr>
              <a:t>120 </a:t>
            </a:r>
            <a:r>
              <a:rPr lang="en-US" sz="2000" b="1" dirty="0">
                <a:solidFill>
                  <a:srgbClr val="58166C"/>
                </a:solidFill>
              </a:rPr>
              <a:t>MVA</a:t>
            </a:r>
            <a:endParaRPr lang="ru-RU" sz="3200" b="1" dirty="0">
              <a:solidFill>
                <a:srgbClr val="58166C"/>
              </a:solidFill>
            </a:endParaRPr>
          </a:p>
        </p:txBody>
      </p:sp>
      <p:sp>
        <p:nvSpPr>
          <p:cNvPr id="45" name="TextBox 44">
            <a:extLst>
              <a:ext uri="{FF2B5EF4-FFF2-40B4-BE49-F238E27FC236}">
                <a16:creationId xmlns:a16="http://schemas.microsoft.com/office/drawing/2014/main" id="{00FF1941-6CCF-47B9-896C-364B79C2F77A}"/>
              </a:ext>
            </a:extLst>
          </p:cNvPr>
          <p:cNvSpPr txBox="1"/>
          <p:nvPr/>
        </p:nvSpPr>
        <p:spPr>
          <a:xfrm>
            <a:off x="6143318" y="1095606"/>
            <a:ext cx="1767986" cy="861774"/>
          </a:xfrm>
          <a:prstGeom prst="rect">
            <a:avLst/>
          </a:prstGeom>
          <a:noFill/>
        </p:spPr>
        <p:txBody>
          <a:bodyPr wrap="square">
            <a:spAutoFit/>
          </a:bodyPr>
          <a:lstStyle/>
          <a:p>
            <a:pPr algn="ctr"/>
            <a:r>
              <a:rPr lang="ru-RU" sz="3200" b="1" dirty="0">
                <a:solidFill>
                  <a:srgbClr val="58166C"/>
                </a:solidFill>
              </a:rPr>
              <a:t>122 </a:t>
            </a:r>
          </a:p>
          <a:p>
            <a:pPr algn="ctr"/>
            <a:r>
              <a:rPr lang="en-US" b="1" dirty="0">
                <a:solidFill>
                  <a:srgbClr val="58166C"/>
                </a:solidFill>
              </a:rPr>
              <a:t>th.n.m</a:t>
            </a:r>
            <a:r>
              <a:rPr lang="en-US" b="1" baseline="30000" dirty="0">
                <a:solidFill>
                  <a:srgbClr val="58166C"/>
                </a:solidFill>
              </a:rPr>
              <a:t>3</a:t>
            </a:r>
            <a:r>
              <a:rPr lang="en-US" b="1" dirty="0">
                <a:solidFill>
                  <a:srgbClr val="58166C"/>
                </a:solidFill>
              </a:rPr>
              <a:t>/year</a:t>
            </a:r>
            <a:endParaRPr lang="ru-RU" b="1" dirty="0">
              <a:solidFill>
                <a:srgbClr val="58166C"/>
              </a:solidFill>
            </a:endParaRPr>
          </a:p>
        </p:txBody>
      </p:sp>
      <p:sp>
        <p:nvSpPr>
          <p:cNvPr id="47" name="TextBox 46">
            <a:extLst>
              <a:ext uri="{FF2B5EF4-FFF2-40B4-BE49-F238E27FC236}">
                <a16:creationId xmlns:a16="http://schemas.microsoft.com/office/drawing/2014/main" id="{A1DBB0DD-19E2-49B0-BB7F-2C27412BED97}"/>
              </a:ext>
            </a:extLst>
          </p:cNvPr>
          <p:cNvSpPr txBox="1"/>
          <p:nvPr/>
        </p:nvSpPr>
        <p:spPr>
          <a:xfrm>
            <a:off x="6413250" y="3377841"/>
            <a:ext cx="1328286" cy="892552"/>
          </a:xfrm>
          <a:prstGeom prst="rect">
            <a:avLst/>
          </a:prstGeom>
          <a:noFill/>
        </p:spPr>
        <p:txBody>
          <a:bodyPr wrap="square">
            <a:spAutoFit/>
          </a:bodyPr>
          <a:lstStyle/>
          <a:p>
            <a:pPr algn="ctr"/>
            <a:r>
              <a:rPr lang="ru-RU" sz="3200" b="1" dirty="0">
                <a:solidFill>
                  <a:srgbClr val="58166C"/>
                </a:solidFill>
              </a:rPr>
              <a:t>4900</a:t>
            </a:r>
          </a:p>
          <a:p>
            <a:pPr algn="ctr"/>
            <a:r>
              <a:rPr lang="en-US" b="1" dirty="0">
                <a:solidFill>
                  <a:srgbClr val="58166C"/>
                </a:solidFill>
              </a:rPr>
              <a:t>m</a:t>
            </a:r>
            <a:r>
              <a:rPr lang="en-US" b="1" baseline="30000" dirty="0">
                <a:solidFill>
                  <a:srgbClr val="58166C"/>
                </a:solidFill>
              </a:rPr>
              <a:t>3</a:t>
            </a:r>
            <a:r>
              <a:rPr lang="en-US" b="1" dirty="0">
                <a:solidFill>
                  <a:srgbClr val="58166C"/>
                </a:solidFill>
              </a:rPr>
              <a:t>/day</a:t>
            </a:r>
            <a:endParaRPr lang="ru-RU" b="1" dirty="0">
              <a:solidFill>
                <a:srgbClr val="58166C"/>
              </a:solidFill>
            </a:endParaRPr>
          </a:p>
        </p:txBody>
      </p:sp>
      <p:sp>
        <p:nvSpPr>
          <p:cNvPr id="49" name="TextBox 48">
            <a:extLst>
              <a:ext uri="{FF2B5EF4-FFF2-40B4-BE49-F238E27FC236}">
                <a16:creationId xmlns:a16="http://schemas.microsoft.com/office/drawing/2014/main" id="{DBED3A96-493B-441F-A4DC-20059EF95525}"/>
              </a:ext>
            </a:extLst>
          </p:cNvPr>
          <p:cNvSpPr txBox="1"/>
          <p:nvPr/>
        </p:nvSpPr>
        <p:spPr>
          <a:xfrm>
            <a:off x="6408128" y="4515345"/>
            <a:ext cx="1422052" cy="892552"/>
          </a:xfrm>
          <a:prstGeom prst="rect">
            <a:avLst/>
          </a:prstGeom>
          <a:noFill/>
        </p:spPr>
        <p:txBody>
          <a:bodyPr wrap="square">
            <a:spAutoFit/>
          </a:bodyPr>
          <a:lstStyle/>
          <a:p>
            <a:pPr algn="ctr"/>
            <a:r>
              <a:rPr lang="ru-RU" sz="3200" b="1" dirty="0">
                <a:solidFill>
                  <a:srgbClr val="58166C"/>
                </a:solidFill>
              </a:rPr>
              <a:t>3500</a:t>
            </a:r>
          </a:p>
          <a:p>
            <a:pPr algn="ctr"/>
            <a:r>
              <a:rPr lang="en-US" b="1" dirty="0">
                <a:solidFill>
                  <a:srgbClr val="58166C"/>
                </a:solidFill>
              </a:rPr>
              <a:t>m</a:t>
            </a:r>
            <a:r>
              <a:rPr lang="en-US" b="1" baseline="30000" dirty="0">
                <a:solidFill>
                  <a:srgbClr val="58166C"/>
                </a:solidFill>
              </a:rPr>
              <a:t>3</a:t>
            </a:r>
            <a:r>
              <a:rPr lang="en-US" b="1" dirty="0">
                <a:solidFill>
                  <a:srgbClr val="58166C"/>
                </a:solidFill>
              </a:rPr>
              <a:t>/day</a:t>
            </a:r>
            <a:endParaRPr lang="ru-RU" b="1" dirty="0">
              <a:solidFill>
                <a:srgbClr val="58166C"/>
              </a:solidFill>
            </a:endParaRPr>
          </a:p>
        </p:txBody>
      </p:sp>
      <p:sp>
        <p:nvSpPr>
          <p:cNvPr id="51" name="TextBox 50">
            <a:extLst>
              <a:ext uri="{FF2B5EF4-FFF2-40B4-BE49-F238E27FC236}">
                <a16:creationId xmlns:a16="http://schemas.microsoft.com/office/drawing/2014/main" id="{85B5D581-9A6C-4F51-BD5F-DA65AB85CBA8}"/>
              </a:ext>
            </a:extLst>
          </p:cNvPr>
          <p:cNvSpPr txBox="1"/>
          <p:nvPr/>
        </p:nvSpPr>
        <p:spPr>
          <a:xfrm>
            <a:off x="6553085" y="5759455"/>
            <a:ext cx="1220039" cy="584775"/>
          </a:xfrm>
          <a:prstGeom prst="rect">
            <a:avLst/>
          </a:prstGeom>
          <a:noFill/>
        </p:spPr>
        <p:txBody>
          <a:bodyPr wrap="square">
            <a:spAutoFit/>
          </a:bodyPr>
          <a:lstStyle/>
          <a:p>
            <a:pPr algn="ctr"/>
            <a:r>
              <a:rPr lang="ru-RU" sz="3200" b="1" dirty="0">
                <a:solidFill>
                  <a:srgbClr val="58166C"/>
                </a:solidFill>
              </a:rPr>
              <a:t>6,4</a:t>
            </a:r>
            <a:r>
              <a:rPr lang="ru-RU" dirty="0">
                <a:solidFill>
                  <a:srgbClr val="58166C"/>
                </a:solidFill>
                <a:latin typeface="Ubuntu" panose="020B0504030602030204" pitchFamily="34" charset="0"/>
              </a:rPr>
              <a:t> </a:t>
            </a:r>
            <a:r>
              <a:rPr lang="en-US" sz="2000" b="1" dirty="0">
                <a:solidFill>
                  <a:srgbClr val="58166C"/>
                </a:solidFill>
                <a:latin typeface="Ubuntu" panose="020B0504030602030204" pitchFamily="34" charset="0"/>
              </a:rPr>
              <a:t>km</a:t>
            </a:r>
            <a:endParaRPr lang="ru-RU" sz="2000" b="1" dirty="0">
              <a:solidFill>
                <a:srgbClr val="58166C"/>
              </a:solidFill>
            </a:endParaRPr>
          </a:p>
        </p:txBody>
      </p:sp>
      <p:sp>
        <p:nvSpPr>
          <p:cNvPr id="53" name="TextBox 52">
            <a:extLst>
              <a:ext uri="{FF2B5EF4-FFF2-40B4-BE49-F238E27FC236}">
                <a16:creationId xmlns:a16="http://schemas.microsoft.com/office/drawing/2014/main" id="{D6A0D6D1-71E7-4132-8D1A-D09700D18CD6}"/>
              </a:ext>
            </a:extLst>
          </p:cNvPr>
          <p:cNvSpPr txBox="1"/>
          <p:nvPr/>
        </p:nvSpPr>
        <p:spPr>
          <a:xfrm>
            <a:off x="8197233" y="1177818"/>
            <a:ext cx="4247851" cy="738664"/>
          </a:xfrm>
          <a:prstGeom prst="rect">
            <a:avLst/>
          </a:prstGeom>
          <a:noFill/>
        </p:spPr>
        <p:txBody>
          <a:bodyPr wrap="square">
            <a:spAutoFit/>
          </a:bodyPr>
          <a:lstStyle/>
          <a:p>
            <a:r>
              <a:rPr lang="en-US" b="1" dirty="0">
                <a:solidFill>
                  <a:srgbClr val="58166C"/>
                </a:solidFill>
                <a:latin typeface="Ubuntu" panose="020B0504030602030204" pitchFamily="34" charset="0"/>
              </a:rPr>
              <a:t>Gas supply</a:t>
            </a:r>
          </a:p>
          <a:p>
            <a:r>
              <a:rPr lang="en-US" sz="1200" dirty="0">
                <a:solidFill>
                  <a:srgbClr val="58166C"/>
                </a:solidFill>
                <a:latin typeface="Ubuntu" panose="020B0504030602030204" pitchFamily="34" charset="0"/>
              </a:rPr>
              <a:t>In-site gas distribution network - 4.6 km</a:t>
            </a:r>
          </a:p>
          <a:p>
            <a:r>
              <a:rPr lang="en-US" sz="1200" dirty="0">
                <a:solidFill>
                  <a:srgbClr val="58166C"/>
                </a:solidFill>
                <a:latin typeface="Ubuntu" panose="020B0504030602030204" pitchFamily="34" charset="0"/>
              </a:rPr>
              <a:t>Average tariff </a:t>
            </a:r>
            <a:r>
              <a:rPr lang="ru-RU" sz="1200" dirty="0">
                <a:solidFill>
                  <a:srgbClr val="58166C"/>
                </a:solidFill>
                <a:latin typeface="Ubuntu" panose="020B0504030602030204" pitchFamily="34" charset="0"/>
              </a:rPr>
              <a:t>- </a:t>
            </a:r>
            <a:r>
              <a:rPr lang="en-US" sz="1200" b="1" dirty="0">
                <a:solidFill>
                  <a:srgbClr val="58166C"/>
                </a:solidFill>
                <a:latin typeface="Ubuntu" panose="020B0504030602030204" pitchFamily="34" charset="0"/>
              </a:rPr>
              <a:t>$81</a:t>
            </a:r>
            <a:r>
              <a:rPr lang="ru-RU" sz="1200" b="1" dirty="0">
                <a:solidFill>
                  <a:srgbClr val="58166C"/>
                </a:solidFill>
                <a:latin typeface="Ubuntu" panose="020B0504030602030204" pitchFamily="34" charset="0"/>
              </a:rPr>
              <a:t> </a:t>
            </a:r>
            <a:r>
              <a:rPr lang="en-US" sz="1200" b="1" dirty="0" err="1">
                <a:solidFill>
                  <a:srgbClr val="58166C"/>
                </a:solidFill>
                <a:latin typeface="Ubuntu" panose="020B0504030602030204" pitchFamily="34" charset="0"/>
              </a:rPr>
              <a:t>th</a:t>
            </a:r>
            <a:r>
              <a:rPr lang="en-US" sz="1200" b="1" dirty="0">
                <a:solidFill>
                  <a:srgbClr val="58166C"/>
                </a:solidFill>
                <a:latin typeface="Ubuntu" panose="020B0504030602030204" pitchFamily="34" charset="0"/>
              </a:rPr>
              <a:t>/</a:t>
            </a:r>
            <a:r>
              <a:rPr lang="en-US" sz="1200" dirty="0">
                <a:solidFill>
                  <a:srgbClr val="58166C"/>
                </a:solidFill>
                <a:latin typeface="Ubuntu" panose="020B0504030602030204" pitchFamily="34" charset="0"/>
              </a:rPr>
              <a:t>m</a:t>
            </a:r>
            <a:r>
              <a:rPr lang="ru-RU" sz="1200" baseline="30000" dirty="0">
                <a:solidFill>
                  <a:srgbClr val="58166C"/>
                </a:solidFill>
                <a:latin typeface="Ubuntu" panose="020B0504030602030204" pitchFamily="34" charset="0"/>
              </a:rPr>
              <a:t>3</a:t>
            </a:r>
            <a:r>
              <a:rPr lang="ru-RU" sz="1200" dirty="0">
                <a:solidFill>
                  <a:srgbClr val="58166C"/>
                </a:solidFill>
                <a:latin typeface="Ubuntu" panose="020B0504030602030204" pitchFamily="34" charset="0"/>
              </a:rPr>
              <a:t> </a:t>
            </a:r>
          </a:p>
        </p:txBody>
      </p:sp>
      <p:sp>
        <p:nvSpPr>
          <p:cNvPr id="54" name="TextBox 53">
            <a:extLst>
              <a:ext uri="{FF2B5EF4-FFF2-40B4-BE49-F238E27FC236}">
                <a16:creationId xmlns:a16="http://schemas.microsoft.com/office/drawing/2014/main" id="{6CA4B0D6-81F0-4534-B365-7041CD1A9CCE}"/>
              </a:ext>
            </a:extLst>
          </p:cNvPr>
          <p:cNvSpPr txBox="1"/>
          <p:nvPr/>
        </p:nvSpPr>
        <p:spPr>
          <a:xfrm>
            <a:off x="8201815" y="2349347"/>
            <a:ext cx="3790160" cy="738664"/>
          </a:xfrm>
          <a:prstGeom prst="rect">
            <a:avLst/>
          </a:prstGeom>
          <a:noFill/>
        </p:spPr>
        <p:txBody>
          <a:bodyPr wrap="square">
            <a:spAutoFit/>
          </a:bodyPr>
          <a:lstStyle/>
          <a:p>
            <a:r>
              <a:rPr lang="en-US" b="1" dirty="0">
                <a:solidFill>
                  <a:srgbClr val="58166C"/>
                </a:solidFill>
              </a:rPr>
              <a:t>Electricity</a:t>
            </a:r>
          </a:p>
          <a:p>
            <a:r>
              <a:rPr lang="en-US" sz="1200" dirty="0">
                <a:solidFill>
                  <a:srgbClr val="58166C"/>
                </a:solidFill>
              </a:rPr>
              <a:t>In-site power substation - PS 110/10 kW</a:t>
            </a:r>
          </a:p>
          <a:p>
            <a:r>
              <a:rPr lang="en-US" sz="1200" dirty="0">
                <a:solidFill>
                  <a:srgbClr val="58166C"/>
                </a:solidFill>
                <a:latin typeface="Ubuntu" panose="020B0504030602030204" pitchFamily="34" charset="0"/>
              </a:rPr>
              <a:t>Average tariff </a:t>
            </a:r>
            <a:r>
              <a:rPr lang="ru-RU" sz="1200" dirty="0">
                <a:solidFill>
                  <a:srgbClr val="58166C"/>
                </a:solidFill>
                <a:latin typeface="Ubuntu" panose="020B0504030602030204" pitchFamily="34" charset="0"/>
              </a:rPr>
              <a:t>- </a:t>
            </a:r>
            <a:r>
              <a:rPr lang="en-US" sz="1200" b="1" dirty="0">
                <a:solidFill>
                  <a:srgbClr val="58166C"/>
                </a:solidFill>
                <a:latin typeface="Ubuntu" panose="020B0504030602030204" pitchFamily="34" charset="0"/>
              </a:rPr>
              <a:t>$</a:t>
            </a:r>
            <a:r>
              <a:rPr lang="en-US" sz="1200" b="1" dirty="0">
                <a:solidFill>
                  <a:srgbClr val="58166C"/>
                </a:solidFill>
              </a:rPr>
              <a:t>0,044</a:t>
            </a:r>
            <a:r>
              <a:rPr lang="ru-RU" sz="1200" b="1" dirty="0">
                <a:solidFill>
                  <a:srgbClr val="58166C"/>
                </a:solidFill>
              </a:rPr>
              <a:t> </a:t>
            </a:r>
            <a:r>
              <a:rPr lang="en-US" sz="1200" b="1" dirty="0" err="1">
                <a:solidFill>
                  <a:srgbClr val="58166C"/>
                </a:solidFill>
              </a:rPr>
              <a:t>kWt</a:t>
            </a:r>
            <a:r>
              <a:rPr lang="ru-RU" sz="1200" dirty="0">
                <a:solidFill>
                  <a:srgbClr val="58166C"/>
                </a:solidFill>
              </a:rPr>
              <a:t>/</a:t>
            </a:r>
            <a:r>
              <a:rPr lang="en-US" sz="1200" dirty="0">
                <a:solidFill>
                  <a:srgbClr val="58166C"/>
                </a:solidFill>
              </a:rPr>
              <a:t>h</a:t>
            </a:r>
            <a:r>
              <a:rPr lang="ru-RU" sz="1200" dirty="0">
                <a:solidFill>
                  <a:srgbClr val="58166C"/>
                </a:solidFill>
              </a:rPr>
              <a:t> </a:t>
            </a:r>
          </a:p>
        </p:txBody>
      </p:sp>
      <p:sp>
        <p:nvSpPr>
          <p:cNvPr id="55" name="TextBox 54">
            <a:extLst>
              <a:ext uri="{FF2B5EF4-FFF2-40B4-BE49-F238E27FC236}">
                <a16:creationId xmlns:a16="http://schemas.microsoft.com/office/drawing/2014/main" id="{E482AC3A-F088-401F-ACA3-E21533207A88}"/>
              </a:ext>
            </a:extLst>
          </p:cNvPr>
          <p:cNvSpPr txBox="1"/>
          <p:nvPr/>
        </p:nvSpPr>
        <p:spPr>
          <a:xfrm>
            <a:off x="8221860" y="3429948"/>
            <a:ext cx="3924500" cy="738664"/>
          </a:xfrm>
          <a:prstGeom prst="rect">
            <a:avLst/>
          </a:prstGeom>
          <a:noFill/>
        </p:spPr>
        <p:txBody>
          <a:bodyPr wrap="square">
            <a:spAutoFit/>
          </a:bodyPr>
          <a:lstStyle/>
          <a:p>
            <a:r>
              <a:rPr lang="en-US" b="1" dirty="0">
                <a:solidFill>
                  <a:srgbClr val="58166C"/>
                </a:solidFill>
              </a:rPr>
              <a:t>Water</a:t>
            </a:r>
            <a:endParaRPr lang="ru-RU" b="1" dirty="0">
              <a:solidFill>
                <a:srgbClr val="58166C"/>
              </a:solidFill>
            </a:endParaRPr>
          </a:p>
          <a:p>
            <a:r>
              <a:rPr lang="en-US" sz="1200" dirty="0">
                <a:solidFill>
                  <a:srgbClr val="58166C"/>
                </a:solidFill>
              </a:rPr>
              <a:t>5 artesian wells </a:t>
            </a:r>
          </a:p>
          <a:p>
            <a:r>
              <a:rPr lang="en-US" sz="1200" dirty="0">
                <a:solidFill>
                  <a:srgbClr val="58166C"/>
                </a:solidFill>
                <a:latin typeface="Ubuntu" panose="020B0504030602030204" pitchFamily="34" charset="0"/>
              </a:rPr>
              <a:t>Average tariff </a:t>
            </a:r>
            <a:r>
              <a:rPr lang="ru-RU" sz="1200" dirty="0">
                <a:solidFill>
                  <a:srgbClr val="58166C"/>
                </a:solidFill>
                <a:latin typeface="Ubuntu" panose="020B0504030602030204" pitchFamily="34" charset="0"/>
              </a:rPr>
              <a:t>- </a:t>
            </a:r>
            <a:r>
              <a:rPr lang="en-US" sz="1200" b="1" dirty="0">
                <a:solidFill>
                  <a:srgbClr val="58166C"/>
                </a:solidFill>
                <a:latin typeface="Ubuntu" panose="020B0504030602030204" pitchFamily="34" charset="0"/>
              </a:rPr>
              <a:t>$0,5 /m</a:t>
            </a:r>
            <a:r>
              <a:rPr lang="ru-RU" sz="1200" baseline="30000" dirty="0">
                <a:solidFill>
                  <a:srgbClr val="58166C"/>
                </a:solidFill>
              </a:rPr>
              <a:t>3</a:t>
            </a:r>
            <a:r>
              <a:rPr lang="ru-RU" sz="1200" dirty="0">
                <a:solidFill>
                  <a:srgbClr val="58166C"/>
                </a:solidFill>
              </a:rPr>
              <a:t> </a:t>
            </a:r>
          </a:p>
        </p:txBody>
      </p:sp>
      <p:sp>
        <p:nvSpPr>
          <p:cNvPr id="56" name="TextBox 55">
            <a:extLst>
              <a:ext uri="{FF2B5EF4-FFF2-40B4-BE49-F238E27FC236}">
                <a16:creationId xmlns:a16="http://schemas.microsoft.com/office/drawing/2014/main" id="{E8E4F023-91DC-4F16-8B2F-C918743D42CA}"/>
              </a:ext>
            </a:extLst>
          </p:cNvPr>
          <p:cNvSpPr txBox="1"/>
          <p:nvPr/>
        </p:nvSpPr>
        <p:spPr>
          <a:xfrm>
            <a:off x="8222634" y="4576725"/>
            <a:ext cx="3547092" cy="738664"/>
          </a:xfrm>
          <a:prstGeom prst="rect">
            <a:avLst/>
          </a:prstGeom>
          <a:noFill/>
        </p:spPr>
        <p:txBody>
          <a:bodyPr wrap="square">
            <a:spAutoFit/>
          </a:bodyPr>
          <a:lstStyle/>
          <a:p>
            <a:r>
              <a:rPr lang="en-US" b="1" dirty="0">
                <a:solidFill>
                  <a:srgbClr val="58166C"/>
                </a:solidFill>
              </a:rPr>
              <a:t>Wastewater removal</a:t>
            </a:r>
          </a:p>
          <a:p>
            <a:r>
              <a:rPr lang="en-US" sz="1200" dirty="0">
                <a:solidFill>
                  <a:srgbClr val="58166C"/>
                </a:solidFill>
              </a:rPr>
              <a:t>SPS — 2 pcs.</a:t>
            </a:r>
          </a:p>
          <a:p>
            <a:r>
              <a:rPr lang="en-US" sz="1200" dirty="0">
                <a:solidFill>
                  <a:srgbClr val="58166C"/>
                </a:solidFill>
                <a:latin typeface="Ubuntu" panose="020B0504030602030204" pitchFamily="34" charset="0"/>
              </a:rPr>
              <a:t>Average tariff </a:t>
            </a:r>
            <a:r>
              <a:rPr lang="ru-RU" sz="1200" dirty="0">
                <a:solidFill>
                  <a:srgbClr val="58166C"/>
                </a:solidFill>
                <a:latin typeface="Ubuntu" panose="020B0504030602030204" pitchFamily="34" charset="0"/>
              </a:rPr>
              <a:t>- </a:t>
            </a:r>
            <a:r>
              <a:rPr lang="en-US" sz="1200" b="1" dirty="0">
                <a:solidFill>
                  <a:srgbClr val="58166C"/>
                </a:solidFill>
                <a:latin typeface="Ubuntu" panose="020B0504030602030204" pitchFamily="34" charset="0"/>
              </a:rPr>
              <a:t>$0,3 /m</a:t>
            </a:r>
            <a:r>
              <a:rPr lang="ru-RU" sz="1200" dirty="0">
                <a:solidFill>
                  <a:srgbClr val="58166C"/>
                </a:solidFill>
              </a:rPr>
              <a:t>3 </a:t>
            </a:r>
          </a:p>
        </p:txBody>
      </p:sp>
      <p:sp>
        <p:nvSpPr>
          <p:cNvPr id="57" name="TextBox 56">
            <a:extLst>
              <a:ext uri="{FF2B5EF4-FFF2-40B4-BE49-F238E27FC236}">
                <a16:creationId xmlns:a16="http://schemas.microsoft.com/office/drawing/2014/main" id="{61DBCD85-8881-4745-806D-FC6629887D2A}"/>
              </a:ext>
            </a:extLst>
          </p:cNvPr>
          <p:cNvSpPr txBox="1"/>
          <p:nvPr/>
        </p:nvSpPr>
        <p:spPr>
          <a:xfrm>
            <a:off x="166508" y="1129332"/>
            <a:ext cx="3790160" cy="553998"/>
          </a:xfrm>
          <a:prstGeom prst="rect">
            <a:avLst/>
          </a:prstGeom>
          <a:noFill/>
        </p:spPr>
        <p:txBody>
          <a:bodyPr wrap="square">
            <a:spAutoFit/>
          </a:bodyPr>
          <a:lstStyle/>
          <a:p>
            <a:pPr algn="r"/>
            <a:r>
              <a:rPr lang="en-US" b="1" dirty="0" err="1">
                <a:solidFill>
                  <a:srgbClr val="58166C"/>
                </a:solidFill>
              </a:rPr>
              <a:t>Moglino</a:t>
            </a:r>
            <a:r>
              <a:rPr lang="en-US" b="1" dirty="0">
                <a:solidFill>
                  <a:srgbClr val="58166C"/>
                </a:solidFill>
              </a:rPr>
              <a:t> SEZ total area</a:t>
            </a:r>
            <a:endParaRPr lang="ru-RU" sz="1200" b="1" dirty="0">
              <a:solidFill>
                <a:srgbClr val="58166C"/>
              </a:solidFill>
            </a:endParaRPr>
          </a:p>
          <a:p>
            <a:pPr algn="r"/>
            <a:r>
              <a:rPr lang="en-US" sz="1200" dirty="0">
                <a:solidFill>
                  <a:srgbClr val="58166C"/>
                </a:solidFill>
              </a:rPr>
              <a:t>ha for industrial development</a:t>
            </a:r>
            <a:endParaRPr lang="ru-RU" sz="1200" dirty="0">
              <a:solidFill>
                <a:srgbClr val="58166C"/>
              </a:solidFill>
            </a:endParaRPr>
          </a:p>
        </p:txBody>
      </p:sp>
      <p:sp>
        <p:nvSpPr>
          <p:cNvPr id="58" name="TextBox 57">
            <a:extLst>
              <a:ext uri="{FF2B5EF4-FFF2-40B4-BE49-F238E27FC236}">
                <a16:creationId xmlns:a16="http://schemas.microsoft.com/office/drawing/2014/main" id="{AA99982E-29CC-4BD7-B61F-D64A7E9C1483}"/>
              </a:ext>
            </a:extLst>
          </p:cNvPr>
          <p:cNvSpPr txBox="1"/>
          <p:nvPr/>
        </p:nvSpPr>
        <p:spPr>
          <a:xfrm>
            <a:off x="472962" y="2292542"/>
            <a:ext cx="3497179" cy="553998"/>
          </a:xfrm>
          <a:prstGeom prst="rect">
            <a:avLst/>
          </a:prstGeom>
          <a:noFill/>
        </p:spPr>
        <p:txBody>
          <a:bodyPr wrap="square">
            <a:spAutoFit/>
          </a:bodyPr>
          <a:lstStyle/>
          <a:p>
            <a:pPr algn="r"/>
            <a:r>
              <a:rPr lang="en-US" b="1" dirty="0">
                <a:solidFill>
                  <a:srgbClr val="58166C"/>
                </a:solidFill>
              </a:rPr>
              <a:t>SEZ duration</a:t>
            </a:r>
          </a:p>
          <a:p>
            <a:pPr algn="r"/>
            <a:r>
              <a:rPr lang="en-US" sz="1200" dirty="0">
                <a:solidFill>
                  <a:srgbClr val="58166C"/>
                </a:solidFill>
              </a:rPr>
              <a:t>in 2012 the territory was granted SEZ status</a:t>
            </a:r>
            <a:endParaRPr lang="ru-RU" sz="1200" dirty="0">
              <a:solidFill>
                <a:srgbClr val="58166C"/>
              </a:solidFill>
            </a:endParaRPr>
          </a:p>
        </p:txBody>
      </p:sp>
      <p:sp>
        <p:nvSpPr>
          <p:cNvPr id="59" name="TextBox 58">
            <a:extLst>
              <a:ext uri="{FF2B5EF4-FFF2-40B4-BE49-F238E27FC236}">
                <a16:creationId xmlns:a16="http://schemas.microsoft.com/office/drawing/2014/main" id="{25565DCA-C7EF-47CC-9CD0-3A4782AB7F7E}"/>
              </a:ext>
            </a:extLst>
          </p:cNvPr>
          <p:cNvSpPr txBox="1"/>
          <p:nvPr/>
        </p:nvSpPr>
        <p:spPr>
          <a:xfrm>
            <a:off x="1227172" y="3399169"/>
            <a:ext cx="2697956" cy="646331"/>
          </a:xfrm>
          <a:prstGeom prst="rect">
            <a:avLst/>
          </a:prstGeom>
          <a:noFill/>
        </p:spPr>
        <p:txBody>
          <a:bodyPr wrap="square">
            <a:spAutoFit/>
          </a:bodyPr>
          <a:lstStyle/>
          <a:p>
            <a:pPr algn="r"/>
            <a:r>
              <a:rPr lang="en-US" b="1" dirty="0">
                <a:solidFill>
                  <a:srgbClr val="58166C"/>
                </a:solidFill>
              </a:rPr>
              <a:t>Infrastructure completeness</a:t>
            </a:r>
            <a:endParaRPr lang="ru-RU" b="1" dirty="0">
              <a:solidFill>
                <a:srgbClr val="58166C"/>
              </a:solidFill>
            </a:endParaRPr>
          </a:p>
        </p:txBody>
      </p:sp>
      <p:sp>
        <p:nvSpPr>
          <p:cNvPr id="60" name="TextBox 59">
            <a:extLst>
              <a:ext uri="{FF2B5EF4-FFF2-40B4-BE49-F238E27FC236}">
                <a16:creationId xmlns:a16="http://schemas.microsoft.com/office/drawing/2014/main" id="{0013483D-5CBE-43DF-967B-2292FC5972AE}"/>
              </a:ext>
            </a:extLst>
          </p:cNvPr>
          <p:cNvSpPr txBox="1"/>
          <p:nvPr/>
        </p:nvSpPr>
        <p:spPr>
          <a:xfrm>
            <a:off x="642533" y="4497845"/>
            <a:ext cx="3326513" cy="738664"/>
          </a:xfrm>
          <a:prstGeom prst="rect">
            <a:avLst/>
          </a:prstGeom>
          <a:noFill/>
        </p:spPr>
        <p:txBody>
          <a:bodyPr wrap="square">
            <a:spAutoFit/>
          </a:bodyPr>
          <a:lstStyle/>
          <a:p>
            <a:pPr algn="r"/>
            <a:r>
              <a:rPr lang="en-US" b="1" dirty="0">
                <a:solidFill>
                  <a:srgbClr val="58166C"/>
                </a:solidFill>
              </a:rPr>
              <a:t>15 residents</a:t>
            </a:r>
            <a:endParaRPr lang="ru-RU" b="1" dirty="0">
              <a:solidFill>
                <a:srgbClr val="58166C"/>
              </a:solidFill>
            </a:endParaRPr>
          </a:p>
          <a:p>
            <a:pPr algn="r"/>
            <a:r>
              <a:rPr lang="en-US" sz="1200" dirty="0">
                <a:solidFill>
                  <a:srgbClr val="58166C"/>
                </a:solidFill>
              </a:rPr>
              <a:t>Tenants are at different stages of project</a:t>
            </a:r>
          </a:p>
          <a:p>
            <a:pPr algn="r"/>
            <a:r>
              <a:rPr lang="en-US" sz="1200" dirty="0">
                <a:solidFill>
                  <a:srgbClr val="58166C"/>
                </a:solidFill>
              </a:rPr>
              <a:t>implementation</a:t>
            </a:r>
            <a:endParaRPr lang="ru-RU" sz="1200" dirty="0">
              <a:solidFill>
                <a:srgbClr val="58166C"/>
              </a:solidFill>
            </a:endParaRPr>
          </a:p>
        </p:txBody>
      </p:sp>
      <p:cxnSp>
        <p:nvCxnSpPr>
          <p:cNvPr id="61" name="Прямая соединительная линия 60">
            <a:extLst>
              <a:ext uri="{FF2B5EF4-FFF2-40B4-BE49-F238E27FC236}">
                <a16:creationId xmlns:a16="http://schemas.microsoft.com/office/drawing/2014/main" id="{601C31DC-D667-47F9-BCCD-55BA4554EA76}"/>
              </a:ext>
            </a:extLst>
          </p:cNvPr>
          <p:cNvCxnSpPr>
            <a:cxnSpLocks/>
          </p:cNvCxnSpPr>
          <p:nvPr/>
        </p:nvCxnSpPr>
        <p:spPr>
          <a:xfrm>
            <a:off x="6096000" y="1222239"/>
            <a:ext cx="0" cy="5166412"/>
          </a:xfrm>
          <a:prstGeom prst="line">
            <a:avLst/>
          </a:prstGeom>
          <a:ln w="1905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0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усеченные противолежащие углы 24">
            <a:extLst>
              <a:ext uri="{FF2B5EF4-FFF2-40B4-BE49-F238E27FC236}">
                <a16:creationId xmlns:a16="http://schemas.microsoft.com/office/drawing/2014/main" id="{1DADE717-5B57-481B-BCB3-357B8D7CF0A6}"/>
              </a:ext>
            </a:extLst>
          </p:cNvPr>
          <p:cNvSpPr/>
          <p:nvPr/>
        </p:nvSpPr>
        <p:spPr>
          <a:xfrm>
            <a:off x="6815940" y="4800792"/>
            <a:ext cx="5058689" cy="1482233"/>
          </a:xfrm>
          <a:prstGeom prst="snip2DiagRect">
            <a:avLst/>
          </a:prstGeom>
          <a:solidFill>
            <a:schemeClr val="bg1">
              <a:lumMod val="95000"/>
            </a:schemeClr>
          </a:solidFill>
          <a:ln w="19050">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усеченные противолежащие углы 23">
            <a:extLst>
              <a:ext uri="{FF2B5EF4-FFF2-40B4-BE49-F238E27FC236}">
                <a16:creationId xmlns:a16="http://schemas.microsoft.com/office/drawing/2014/main" id="{D2497D5B-DAC2-4490-9FCE-1C74ECB4DEF4}"/>
              </a:ext>
            </a:extLst>
          </p:cNvPr>
          <p:cNvSpPr/>
          <p:nvPr/>
        </p:nvSpPr>
        <p:spPr>
          <a:xfrm>
            <a:off x="6815940" y="3077096"/>
            <a:ext cx="5058689" cy="1587507"/>
          </a:xfrm>
          <a:prstGeom prst="snip2DiagRect">
            <a:avLst/>
          </a:prstGeom>
          <a:solidFill>
            <a:schemeClr val="bg1">
              <a:lumMod val="95000"/>
            </a:schemeClr>
          </a:solidFill>
          <a:ln w="19050">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усеченные противолежащие углы 6">
            <a:extLst>
              <a:ext uri="{FF2B5EF4-FFF2-40B4-BE49-F238E27FC236}">
                <a16:creationId xmlns:a16="http://schemas.microsoft.com/office/drawing/2014/main" id="{AC6324F8-52BD-47EE-B833-4B1E53B52C8D}"/>
              </a:ext>
            </a:extLst>
          </p:cNvPr>
          <p:cNvSpPr/>
          <p:nvPr/>
        </p:nvSpPr>
        <p:spPr>
          <a:xfrm>
            <a:off x="6815940" y="1259259"/>
            <a:ext cx="5058689" cy="1650278"/>
          </a:xfrm>
          <a:prstGeom prst="snip2DiagRect">
            <a:avLst/>
          </a:prstGeom>
          <a:solidFill>
            <a:schemeClr val="bg1">
              <a:lumMod val="95000"/>
            </a:schemeClr>
          </a:solidFill>
          <a:ln w="19050">
            <a:solidFill>
              <a:srgbClr val="00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20B5C82-A127-4133-A043-91B4979F0E5F}"/>
              </a:ext>
            </a:extLst>
          </p:cNvPr>
          <p:cNvSpPr>
            <a:spLocks noGrp="1"/>
          </p:cNvSpPr>
          <p:nvPr>
            <p:ph type="title"/>
          </p:nvPr>
        </p:nvSpPr>
        <p:spPr>
          <a:xfrm>
            <a:off x="216064" y="8358"/>
            <a:ext cx="5519786" cy="801938"/>
          </a:xfrm>
        </p:spPr>
        <p:txBody>
          <a:bodyPr>
            <a:normAutofit/>
          </a:bodyPr>
          <a:lstStyle/>
          <a:p>
            <a:r>
              <a:rPr lang="en-US" sz="2800" b="1" dirty="0">
                <a:solidFill>
                  <a:srgbClr val="582C5E"/>
                </a:solidFill>
              </a:rPr>
              <a:t>BENEFITS FOR RESIDENTS</a:t>
            </a:r>
            <a:endParaRPr lang="ru-RU" sz="2800" dirty="0">
              <a:solidFill>
                <a:srgbClr val="582C5E"/>
              </a:solidFill>
              <a:latin typeface="+mn-lt"/>
              <a:ea typeface="+mn-ea"/>
              <a:cs typeface="+mn-cs"/>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58AD42BD-0AA2-4C40-BEC0-E13754942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58" y="1236953"/>
            <a:ext cx="5519786" cy="4328810"/>
          </a:xfrm>
          <a:prstGeom prst="rect">
            <a:avLst/>
          </a:prstGeom>
        </p:spPr>
      </p:pic>
      <p:sp>
        <p:nvSpPr>
          <p:cNvPr id="9" name="TextBox 8">
            <a:extLst>
              <a:ext uri="{FF2B5EF4-FFF2-40B4-BE49-F238E27FC236}">
                <a16:creationId xmlns:a16="http://schemas.microsoft.com/office/drawing/2014/main" id="{15AFCC4F-8EF7-4518-B17C-D86AF30BBF41}"/>
              </a:ext>
            </a:extLst>
          </p:cNvPr>
          <p:cNvSpPr txBox="1"/>
          <p:nvPr/>
        </p:nvSpPr>
        <p:spPr>
          <a:xfrm>
            <a:off x="2091541" y="5481704"/>
            <a:ext cx="4503688" cy="1077218"/>
          </a:xfrm>
          <a:prstGeom prst="rect">
            <a:avLst/>
          </a:prstGeom>
          <a:noFill/>
        </p:spPr>
        <p:txBody>
          <a:bodyPr wrap="square" rtlCol="0">
            <a:spAutoFit/>
          </a:bodyPr>
          <a:lstStyle/>
          <a:p>
            <a:r>
              <a:rPr lang="en-US" sz="2800" dirty="0">
                <a:latin typeface="Ubuntu" panose="020B0504030602030204" pitchFamily="34" charset="0"/>
              </a:rPr>
              <a:t>from</a:t>
            </a:r>
            <a:r>
              <a:rPr lang="ru-RU" sz="3600" dirty="0">
                <a:latin typeface="Ubuntu" panose="020B0504030602030204" pitchFamily="34" charset="0"/>
              </a:rPr>
              <a:t> </a:t>
            </a:r>
            <a:r>
              <a:rPr lang="en-US" sz="3600" b="1" dirty="0">
                <a:solidFill>
                  <a:srgbClr val="58166C"/>
                </a:solidFill>
              </a:rPr>
              <a:t>$95 </a:t>
            </a:r>
            <a:r>
              <a:rPr lang="en-US" sz="2800" dirty="0"/>
              <a:t>/ha</a:t>
            </a:r>
            <a:r>
              <a:rPr lang="ru-RU" sz="2800" dirty="0"/>
              <a:t> </a:t>
            </a:r>
            <a:endParaRPr lang="en-US" sz="2800" dirty="0"/>
          </a:p>
          <a:p>
            <a:r>
              <a:rPr lang="en-US" sz="2800" dirty="0"/>
              <a:t>land plot purchase</a:t>
            </a:r>
            <a:endParaRPr lang="ru-RU" sz="2800" dirty="0"/>
          </a:p>
        </p:txBody>
      </p:sp>
      <p:sp>
        <p:nvSpPr>
          <p:cNvPr id="3" name="TextBox 2">
            <a:extLst>
              <a:ext uri="{FF2B5EF4-FFF2-40B4-BE49-F238E27FC236}">
                <a16:creationId xmlns:a16="http://schemas.microsoft.com/office/drawing/2014/main" id="{93421EAD-7858-498B-85DF-4E14690A95D6}"/>
              </a:ext>
            </a:extLst>
          </p:cNvPr>
          <p:cNvSpPr txBox="1"/>
          <p:nvPr/>
        </p:nvSpPr>
        <p:spPr>
          <a:xfrm>
            <a:off x="7708229" y="452123"/>
            <a:ext cx="2703442" cy="784830"/>
          </a:xfrm>
          <a:prstGeom prst="rect">
            <a:avLst/>
          </a:prstGeom>
          <a:noFill/>
        </p:spPr>
        <p:txBody>
          <a:bodyPr wrap="square" rtlCol="0">
            <a:spAutoFit/>
          </a:bodyPr>
          <a:lstStyle/>
          <a:p>
            <a:r>
              <a:rPr lang="ru-RU" sz="4500" b="1" dirty="0">
                <a:solidFill>
                  <a:srgbClr val="58166C"/>
                </a:solidFill>
                <a:latin typeface="Ubuntu" panose="020B0504030602030204" pitchFamily="34" charset="0"/>
              </a:rPr>
              <a:t>30%</a:t>
            </a:r>
          </a:p>
        </p:txBody>
      </p:sp>
      <p:sp>
        <p:nvSpPr>
          <p:cNvPr id="6" name="TextBox 5">
            <a:extLst>
              <a:ext uri="{FF2B5EF4-FFF2-40B4-BE49-F238E27FC236}">
                <a16:creationId xmlns:a16="http://schemas.microsoft.com/office/drawing/2014/main" id="{E41CA5B0-56F1-4936-AB39-247153C45C81}"/>
              </a:ext>
            </a:extLst>
          </p:cNvPr>
          <p:cNvSpPr txBox="1"/>
          <p:nvPr/>
        </p:nvSpPr>
        <p:spPr>
          <a:xfrm>
            <a:off x="7323660" y="1283304"/>
            <a:ext cx="4284140" cy="369332"/>
          </a:xfrm>
          <a:prstGeom prst="rect">
            <a:avLst/>
          </a:prstGeom>
          <a:noFill/>
        </p:spPr>
        <p:txBody>
          <a:bodyPr wrap="square" rtlCol="0">
            <a:spAutoFit/>
          </a:bodyPr>
          <a:lstStyle/>
          <a:p>
            <a:r>
              <a:rPr lang="en-US" dirty="0">
                <a:latin typeface="Ubuntu" panose="020B0504030602030204" pitchFamily="34" charset="0"/>
              </a:rPr>
              <a:t>“One Stop-Shop” service for investors</a:t>
            </a:r>
            <a:endParaRPr lang="ru-RU" dirty="0">
              <a:latin typeface="Ubuntu" panose="020B0504030602030204" pitchFamily="34" charset="0"/>
            </a:endParaRPr>
          </a:p>
        </p:txBody>
      </p:sp>
      <p:sp>
        <p:nvSpPr>
          <p:cNvPr id="13" name="Title 20">
            <a:extLst>
              <a:ext uri="{FF2B5EF4-FFF2-40B4-BE49-F238E27FC236}">
                <a16:creationId xmlns:a16="http://schemas.microsoft.com/office/drawing/2014/main" id="{159FEF03-2493-4341-A2BA-ED8D3512520A}"/>
              </a:ext>
            </a:extLst>
          </p:cNvPr>
          <p:cNvSpPr txBox="1">
            <a:spLocks noChangeArrowheads="1"/>
          </p:cNvSpPr>
          <p:nvPr/>
        </p:nvSpPr>
        <p:spPr bwMode="auto">
          <a:xfrm>
            <a:off x="7868753" y="1706317"/>
            <a:ext cx="4323247" cy="12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nchor="ct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Integrated business process support</a:t>
            </a:r>
          </a:p>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Counseling on existing resident support measures</a:t>
            </a:r>
          </a:p>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Development of business plans</a:t>
            </a:r>
          </a:p>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Market analyses</a:t>
            </a:r>
          </a:p>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Legal issues on entity establishment</a:t>
            </a:r>
          </a:p>
          <a:p>
            <a:pPr>
              <a:lnSpc>
                <a:spcPct val="100000"/>
              </a:lnSpc>
              <a:spcBef>
                <a:spcPct val="0"/>
              </a:spcBef>
              <a:buFont typeface="Wingdings" panose="05000000000000000000" pitchFamily="2" charset="2"/>
              <a:buChar char="ü"/>
            </a:pPr>
            <a:r>
              <a:rPr lang="en-US" altLang="ru-RU" sz="1050" dirty="0">
                <a:ea typeface="Source Sans Pro ExtraLight" panose="020B0303030403020204" pitchFamily="34" charset="0"/>
                <a:cs typeface="Source Sans Pro ExtraLight" panose="020B0303030403020204" pitchFamily="34" charset="0"/>
              </a:rPr>
              <a:t>Organization of events</a:t>
            </a:r>
          </a:p>
          <a:p>
            <a:pPr marL="0" indent="0" eaLnBrk="1" hangingPunct="1">
              <a:lnSpc>
                <a:spcPct val="100000"/>
              </a:lnSpc>
              <a:spcBef>
                <a:spcPct val="0"/>
              </a:spcBef>
              <a:buNone/>
            </a:pPr>
            <a:endParaRPr lang="en-US" altLang="ru-RU" sz="1050" b="1" dirty="0">
              <a:latin typeface="Ubuntu" panose="020B0504030602030204"/>
              <a:cs typeface="Lato Light" pitchFamily="34" charset="0"/>
            </a:endParaRPr>
          </a:p>
        </p:txBody>
      </p:sp>
      <p:sp>
        <p:nvSpPr>
          <p:cNvPr id="15" name="TextBox 14">
            <a:extLst>
              <a:ext uri="{FF2B5EF4-FFF2-40B4-BE49-F238E27FC236}">
                <a16:creationId xmlns:a16="http://schemas.microsoft.com/office/drawing/2014/main" id="{8ACC08FA-1965-4887-A412-2D64AA95B06C}"/>
              </a:ext>
            </a:extLst>
          </p:cNvPr>
          <p:cNvSpPr txBox="1"/>
          <p:nvPr/>
        </p:nvSpPr>
        <p:spPr>
          <a:xfrm>
            <a:off x="7447180" y="4950888"/>
            <a:ext cx="4420767" cy="369332"/>
          </a:xfrm>
          <a:prstGeom prst="rect">
            <a:avLst/>
          </a:prstGeom>
          <a:noFill/>
        </p:spPr>
        <p:txBody>
          <a:bodyPr wrap="square" rtlCol="0">
            <a:spAutoFit/>
          </a:bodyPr>
          <a:lstStyle/>
          <a:p>
            <a:r>
              <a:rPr lang="en-US" dirty="0">
                <a:latin typeface="Ubuntu" panose="020B0504030602030204" pitchFamily="34" charset="0"/>
              </a:rPr>
              <a:t>Provision of energy resources</a:t>
            </a:r>
            <a:endParaRPr lang="ru-RU" dirty="0">
              <a:latin typeface="Ubuntu" panose="020B0504030602030204" pitchFamily="34" charset="0"/>
            </a:endParaRPr>
          </a:p>
        </p:txBody>
      </p:sp>
      <p:sp>
        <p:nvSpPr>
          <p:cNvPr id="17" name="TextBox 16">
            <a:extLst>
              <a:ext uri="{FF2B5EF4-FFF2-40B4-BE49-F238E27FC236}">
                <a16:creationId xmlns:a16="http://schemas.microsoft.com/office/drawing/2014/main" id="{511F2CC7-245A-4FDF-BB77-C0254C69FFAD}"/>
              </a:ext>
            </a:extLst>
          </p:cNvPr>
          <p:cNvSpPr txBox="1"/>
          <p:nvPr/>
        </p:nvSpPr>
        <p:spPr>
          <a:xfrm>
            <a:off x="2102366" y="4412279"/>
            <a:ext cx="4616969" cy="1077218"/>
          </a:xfrm>
          <a:prstGeom prst="rect">
            <a:avLst/>
          </a:prstGeom>
          <a:noFill/>
        </p:spPr>
        <p:txBody>
          <a:bodyPr wrap="square">
            <a:spAutoFit/>
          </a:bodyPr>
          <a:lstStyle/>
          <a:p>
            <a:r>
              <a:rPr lang="en-US" sz="2800" dirty="0"/>
              <a:t>from</a:t>
            </a:r>
            <a:r>
              <a:rPr lang="ru-RU" sz="1600" dirty="0">
                <a:latin typeface="Ubuntu" panose="020B0504030602030204" pitchFamily="34" charset="0"/>
              </a:rPr>
              <a:t> </a:t>
            </a:r>
            <a:r>
              <a:rPr lang="en-US" sz="3600" b="1" dirty="0">
                <a:solidFill>
                  <a:srgbClr val="58166C"/>
                </a:solidFill>
              </a:rPr>
              <a:t>$4,2</a:t>
            </a:r>
            <a:r>
              <a:rPr lang="ru-RU" dirty="0">
                <a:latin typeface="Ubuntu" panose="020B0504030602030204" pitchFamily="34" charset="0"/>
              </a:rPr>
              <a:t> </a:t>
            </a:r>
            <a:r>
              <a:rPr lang="en-US" sz="2800" dirty="0"/>
              <a:t>year/ha </a:t>
            </a:r>
          </a:p>
          <a:p>
            <a:r>
              <a:rPr lang="en-US" sz="2800" dirty="0"/>
              <a:t>land plot lease</a:t>
            </a:r>
            <a:endParaRPr lang="ru-RU" sz="3600" dirty="0"/>
          </a:p>
        </p:txBody>
      </p:sp>
      <p:sp>
        <p:nvSpPr>
          <p:cNvPr id="41" name="TextBox 40">
            <a:extLst>
              <a:ext uri="{FF2B5EF4-FFF2-40B4-BE49-F238E27FC236}">
                <a16:creationId xmlns:a16="http://schemas.microsoft.com/office/drawing/2014/main" id="{AC9C35F0-2163-48C6-8829-5E583504810C}"/>
              </a:ext>
            </a:extLst>
          </p:cNvPr>
          <p:cNvSpPr txBox="1"/>
          <p:nvPr/>
        </p:nvSpPr>
        <p:spPr>
          <a:xfrm>
            <a:off x="7426848" y="3119653"/>
            <a:ext cx="3744826" cy="369332"/>
          </a:xfrm>
          <a:prstGeom prst="rect">
            <a:avLst/>
          </a:prstGeom>
          <a:noFill/>
        </p:spPr>
        <p:txBody>
          <a:bodyPr wrap="square" rtlCol="0">
            <a:spAutoFit/>
          </a:bodyPr>
          <a:lstStyle/>
          <a:p>
            <a:r>
              <a:rPr lang="en-US" dirty="0">
                <a:latin typeface="Ubuntu" panose="020B0504030602030204" pitchFamily="34" charset="0"/>
              </a:rPr>
              <a:t>Full project support for residents</a:t>
            </a:r>
            <a:endParaRPr lang="ru-RU" dirty="0">
              <a:latin typeface="Ubuntu" panose="020B0504030602030204" pitchFamily="34" charset="0"/>
            </a:endParaRPr>
          </a:p>
        </p:txBody>
      </p:sp>
      <p:sp>
        <p:nvSpPr>
          <p:cNvPr id="42" name="Title 20">
            <a:extLst>
              <a:ext uri="{FF2B5EF4-FFF2-40B4-BE49-F238E27FC236}">
                <a16:creationId xmlns:a16="http://schemas.microsoft.com/office/drawing/2014/main" id="{EB301F66-CC1E-4962-94D0-B153A99F86DF}"/>
              </a:ext>
            </a:extLst>
          </p:cNvPr>
          <p:cNvSpPr txBox="1">
            <a:spLocks noChangeArrowheads="1"/>
          </p:cNvSpPr>
          <p:nvPr/>
        </p:nvSpPr>
        <p:spPr bwMode="auto">
          <a:xfrm>
            <a:off x="7868752" y="3464295"/>
            <a:ext cx="3999193" cy="120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nchor="ct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Wingdings" panose="05000000000000000000" pitchFamily="2" charset="2"/>
              <a:buChar char="ü"/>
            </a:pPr>
            <a:r>
              <a:rPr lang="en-US" altLang="ru-RU" sz="1200" dirty="0">
                <a:ea typeface="Source Sans Pro ExtraLight" panose="020B0303030403020204" pitchFamily="34" charset="0"/>
                <a:cs typeface="Source Sans Pro ExtraLight" panose="020B0303030403020204" pitchFamily="34" charset="0"/>
              </a:rPr>
              <a:t>Legal issues of land lease and purchase</a:t>
            </a:r>
          </a:p>
          <a:p>
            <a:pPr>
              <a:lnSpc>
                <a:spcPct val="100000"/>
              </a:lnSpc>
              <a:spcBef>
                <a:spcPct val="0"/>
              </a:spcBef>
              <a:buFont typeface="Wingdings" panose="05000000000000000000" pitchFamily="2" charset="2"/>
              <a:buChar char="ü"/>
            </a:pPr>
            <a:r>
              <a:rPr lang="en-US" altLang="ru-RU" sz="1200" dirty="0">
                <a:ea typeface="Source Sans Pro ExtraLight" panose="020B0303030403020204" pitchFamily="34" charset="0"/>
                <a:cs typeface="Source Sans Pro ExtraLight" panose="020B0303030403020204" pitchFamily="34" charset="0"/>
              </a:rPr>
              <a:t>Engineering and construction supervising tailored service</a:t>
            </a:r>
          </a:p>
          <a:p>
            <a:pPr>
              <a:lnSpc>
                <a:spcPct val="100000"/>
              </a:lnSpc>
              <a:spcBef>
                <a:spcPct val="0"/>
              </a:spcBef>
              <a:buFont typeface="Wingdings" panose="05000000000000000000" pitchFamily="2" charset="2"/>
              <a:buChar char="ü"/>
            </a:pPr>
            <a:r>
              <a:rPr lang="en-US" altLang="ru-RU" sz="1200" dirty="0">
                <a:ea typeface="Source Sans Pro ExtraLight" panose="020B0303030403020204" pitchFamily="34" charset="0"/>
                <a:cs typeface="Source Sans Pro ExtraLight" panose="020B0303030403020204" pitchFamily="34" charset="0"/>
              </a:rPr>
              <a:t>Consultation during project design</a:t>
            </a:r>
          </a:p>
          <a:p>
            <a:pPr>
              <a:lnSpc>
                <a:spcPct val="100000"/>
              </a:lnSpc>
              <a:spcBef>
                <a:spcPct val="0"/>
              </a:spcBef>
              <a:buFont typeface="Wingdings" panose="05000000000000000000" pitchFamily="2" charset="2"/>
              <a:buChar char="ü"/>
            </a:pPr>
            <a:r>
              <a:rPr lang="en-US" altLang="ru-RU" sz="1200" dirty="0">
                <a:ea typeface="Source Sans Pro ExtraLight" panose="020B0303030403020204" pitchFamily="34" charset="0"/>
                <a:cs typeface="Source Sans Pro ExtraLight" panose="020B0303030403020204" pitchFamily="34" charset="0"/>
              </a:rPr>
              <a:t>Construction supervision</a:t>
            </a:r>
          </a:p>
          <a:p>
            <a:pPr>
              <a:lnSpc>
                <a:spcPct val="100000"/>
              </a:lnSpc>
              <a:spcBef>
                <a:spcPct val="0"/>
              </a:spcBef>
              <a:buFont typeface="Wingdings" panose="05000000000000000000" pitchFamily="2" charset="2"/>
              <a:buChar char="ü"/>
            </a:pPr>
            <a:r>
              <a:rPr lang="en-US" altLang="ru-RU" sz="1200" dirty="0">
                <a:ea typeface="Source Sans Pro ExtraLight" panose="020B0303030403020204" pitchFamily="34" charset="0"/>
                <a:cs typeface="Source Sans Pro ExtraLight" panose="020B0303030403020204" pitchFamily="34" charset="0"/>
              </a:rPr>
              <a:t>Representation and advocacy for the institutional and business environment</a:t>
            </a:r>
            <a:endParaRPr lang="ru-RU" sz="1200" dirty="0">
              <a:ea typeface="Source Sans Pro ExtraLight" panose="020B0303030403020204" pitchFamily="34" charset="0"/>
              <a:cs typeface="Source Sans Pro ExtraLight" panose="020B0303030403020204" pitchFamily="34" charset="0"/>
            </a:endParaRPr>
          </a:p>
        </p:txBody>
      </p:sp>
      <p:sp>
        <p:nvSpPr>
          <p:cNvPr id="51" name="TextBox 50">
            <a:extLst>
              <a:ext uri="{FF2B5EF4-FFF2-40B4-BE49-F238E27FC236}">
                <a16:creationId xmlns:a16="http://schemas.microsoft.com/office/drawing/2014/main" id="{38FA7007-2706-44D4-9A06-DCBBB6C053B6}"/>
              </a:ext>
            </a:extLst>
          </p:cNvPr>
          <p:cNvSpPr txBox="1"/>
          <p:nvPr/>
        </p:nvSpPr>
        <p:spPr>
          <a:xfrm>
            <a:off x="7436623" y="5469134"/>
            <a:ext cx="4632723" cy="646331"/>
          </a:xfrm>
          <a:prstGeom prst="rect">
            <a:avLst/>
          </a:prstGeom>
          <a:noFill/>
        </p:spPr>
        <p:txBody>
          <a:bodyPr wrap="square">
            <a:spAutoFit/>
          </a:bodyPr>
          <a:lstStyle/>
          <a:p>
            <a:r>
              <a:rPr lang="en-US" dirty="0">
                <a:latin typeface="Ubuntu" panose="020B0504030602030204" pitchFamily="34" charset="0"/>
              </a:rPr>
              <a:t>Free technological connection</a:t>
            </a:r>
          </a:p>
          <a:p>
            <a:r>
              <a:rPr lang="en-US" dirty="0">
                <a:latin typeface="Ubuntu" panose="020B0504030602030204" pitchFamily="34" charset="0"/>
              </a:rPr>
              <a:t>to utility networks</a:t>
            </a:r>
            <a:endParaRPr lang="ru-RU" dirty="0">
              <a:latin typeface="Ubuntu" panose="020B0504030602030204" pitchFamily="34" charset="0"/>
            </a:endParaRPr>
          </a:p>
        </p:txBody>
      </p:sp>
      <p:sp>
        <p:nvSpPr>
          <p:cNvPr id="19" name="Номер слайда 3">
            <a:extLst>
              <a:ext uri="{FF2B5EF4-FFF2-40B4-BE49-F238E27FC236}">
                <a16:creationId xmlns:a16="http://schemas.microsoft.com/office/drawing/2014/main" id="{EF7BBDC8-2F43-43C2-A26F-38AF46422CB9}"/>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6</a:t>
            </a:fld>
            <a:endParaRPr lang="id-ID" dirty="0">
              <a:latin typeface="+mj-lt"/>
            </a:endParaRPr>
          </a:p>
        </p:txBody>
      </p:sp>
      <p:sp>
        <p:nvSpPr>
          <p:cNvPr id="18" name="TextBox 17">
            <a:extLst>
              <a:ext uri="{FF2B5EF4-FFF2-40B4-BE49-F238E27FC236}">
                <a16:creationId xmlns:a16="http://schemas.microsoft.com/office/drawing/2014/main" id="{5447CDC1-BAFA-41A2-945D-07229CEBD168}"/>
              </a:ext>
            </a:extLst>
          </p:cNvPr>
          <p:cNvSpPr txBox="1"/>
          <p:nvPr/>
        </p:nvSpPr>
        <p:spPr>
          <a:xfrm>
            <a:off x="201658" y="880781"/>
            <a:ext cx="5310910" cy="461665"/>
          </a:xfrm>
          <a:prstGeom prst="rect">
            <a:avLst/>
          </a:prstGeom>
          <a:noFill/>
        </p:spPr>
        <p:txBody>
          <a:bodyPr wrap="square">
            <a:spAutoFit/>
          </a:bodyPr>
          <a:lstStyle/>
          <a:p>
            <a:pPr algn="ctr"/>
            <a:r>
              <a:rPr lang="en-US" sz="2400" dirty="0" err="1"/>
              <a:t>Moglino</a:t>
            </a:r>
            <a:r>
              <a:rPr lang="en-US" sz="2400" dirty="0"/>
              <a:t> SEZ Land plots for localization</a:t>
            </a:r>
            <a:endParaRPr lang="ru-RU" sz="2400" dirty="0"/>
          </a:p>
        </p:txBody>
      </p:sp>
      <p:sp>
        <p:nvSpPr>
          <p:cNvPr id="20" name="TextBox 19">
            <a:extLst>
              <a:ext uri="{FF2B5EF4-FFF2-40B4-BE49-F238E27FC236}">
                <a16:creationId xmlns:a16="http://schemas.microsoft.com/office/drawing/2014/main" id="{60F84877-7B2E-4951-91D3-7EF5EF74A727}"/>
              </a:ext>
            </a:extLst>
          </p:cNvPr>
          <p:cNvSpPr txBox="1"/>
          <p:nvPr/>
        </p:nvSpPr>
        <p:spPr>
          <a:xfrm>
            <a:off x="6815939" y="711504"/>
            <a:ext cx="5310911" cy="400110"/>
          </a:xfrm>
          <a:prstGeom prst="rect">
            <a:avLst/>
          </a:prstGeom>
          <a:noFill/>
        </p:spPr>
        <p:txBody>
          <a:bodyPr wrap="square" rtlCol="0">
            <a:spAutoFit/>
          </a:bodyPr>
          <a:lstStyle/>
          <a:p>
            <a:r>
              <a:rPr lang="en-US" sz="2000" dirty="0"/>
              <a:t>Up to</a:t>
            </a:r>
            <a:r>
              <a:rPr lang="ru-RU" sz="2000" dirty="0"/>
              <a:t>                            </a:t>
            </a:r>
            <a:r>
              <a:rPr lang="en-US" sz="2000" dirty="0"/>
              <a:t> investment savings</a:t>
            </a:r>
            <a:endParaRPr lang="ru-RU" sz="2000" dirty="0"/>
          </a:p>
        </p:txBody>
      </p:sp>
    </p:spTree>
    <p:extLst>
      <p:ext uri="{BB962C8B-B14F-4D97-AF65-F5344CB8AC3E}">
        <p14:creationId xmlns:p14="http://schemas.microsoft.com/office/powerpoint/2010/main" val="274541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4">
            <a:extLst>
              <a:ext uri="{FF2B5EF4-FFF2-40B4-BE49-F238E27FC236}">
                <a16:creationId xmlns:a16="http://schemas.microsoft.com/office/drawing/2014/main" id="{82ACA07E-4031-426F-B061-254E8E357ACC}"/>
              </a:ext>
            </a:extLst>
          </p:cNvPr>
          <p:cNvSpPr txBox="1">
            <a:spLocks noChangeArrowheads="1"/>
          </p:cNvSpPr>
          <p:nvPr/>
        </p:nvSpPr>
        <p:spPr>
          <a:xfrm>
            <a:off x="484830" y="422791"/>
            <a:ext cx="5629275" cy="1081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ru-RU" sz="2800" b="1" dirty="0">
                <a:solidFill>
                  <a:srgbClr val="582C5E"/>
                </a:solidFill>
                <a:latin typeface="+mn-lt"/>
                <a:ea typeface="+mn-ea"/>
                <a:cs typeface="+mn-cs"/>
              </a:rPr>
              <a:t>TAX AND CUSTOMS  EXSEMPTIONS </a:t>
            </a:r>
          </a:p>
        </p:txBody>
      </p:sp>
      <p:sp>
        <p:nvSpPr>
          <p:cNvPr id="40" name="TextBox 39">
            <a:extLst>
              <a:ext uri="{FF2B5EF4-FFF2-40B4-BE49-F238E27FC236}">
                <a16:creationId xmlns:a16="http://schemas.microsoft.com/office/drawing/2014/main" id="{5FE80B80-10E8-4455-B370-207609CC3E49}"/>
              </a:ext>
            </a:extLst>
          </p:cNvPr>
          <p:cNvSpPr txBox="1"/>
          <p:nvPr/>
        </p:nvSpPr>
        <p:spPr>
          <a:xfrm>
            <a:off x="327025" y="6105408"/>
            <a:ext cx="11179175" cy="600164"/>
          </a:xfrm>
          <a:prstGeom prst="rect">
            <a:avLst/>
          </a:prstGeom>
          <a:noFill/>
        </p:spPr>
        <p:txBody>
          <a:bodyPr>
            <a:spAutoFit/>
          </a:bodyPr>
          <a:lstStyle/>
          <a:p>
            <a:pPr eaLnBrk="1" fontAlgn="auto" hangingPunct="1">
              <a:spcBef>
                <a:spcPts val="0"/>
              </a:spcBef>
              <a:spcAft>
                <a:spcPts val="0"/>
              </a:spcAft>
              <a:defRPr/>
            </a:pPr>
            <a:r>
              <a:rPr lang="en-US" sz="1100" dirty="0"/>
              <a:t>* The profit tax benefit becomes effective from the first profit. Federal Income Tax is 2%</a:t>
            </a:r>
          </a:p>
          <a:p>
            <a:pPr eaLnBrk="1" fontAlgn="auto" hangingPunct="1">
              <a:spcBef>
                <a:spcPts val="0"/>
              </a:spcBef>
              <a:spcAft>
                <a:spcPts val="0"/>
              </a:spcAft>
              <a:defRPr/>
            </a:pPr>
            <a:r>
              <a:rPr lang="en-US" sz="1100" dirty="0"/>
              <a:t>** In addition to light, water and air vehicles with an engine power of over 250 horsepower</a:t>
            </a:r>
          </a:p>
          <a:p>
            <a:pPr eaLnBrk="1" fontAlgn="auto" hangingPunct="1">
              <a:spcBef>
                <a:spcPts val="0"/>
              </a:spcBef>
              <a:spcAft>
                <a:spcPts val="0"/>
              </a:spcAft>
              <a:defRPr/>
            </a:pPr>
            <a:r>
              <a:rPr lang="en-US" sz="1100" dirty="0"/>
              <a:t>***The Customs Union includes the Russian Federation, Kazakhstan, Belarus, Armenia, Kyrgyzstan</a:t>
            </a:r>
          </a:p>
        </p:txBody>
      </p:sp>
      <p:sp>
        <p:nvSpPr>
          <p:cNvPr id="42" name="TextBox 43">
            <a:extLst>
              <a:ext uri="{FF2B5EF4-FFF2-40B4-BE49-F238E27FC236}">
                <a16:creationId xmlns:a16="http://schemas.microsoft.com/office/drawing/2014/main" id="{C56ABC73-B6BE-45C1-9C98-B56C34F1F4D4}"/>
              </a:ext>
            </a:extLst>
          </p:cNvPr>
          <p:cNvSpPr txBox="1">
            <a:spLocks noChangeArrowheads="1"/>
          </p:cNvSpPr>
          <p:nvPr/>
        </p:nvSpPr>
        <p:spPr bwMode="auto">
          <a:xfrm>
            <a:off x="7573623" y="617501"/>
            <a:ext cx="4581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200" dirty="0"/>
              <a:t>Upon obtaining of the resident status, the company gets the opportunity to use all the benefits and preferences that can significantly save the investor’s time and money, increasing the economic efficiency of the project. </a:t>
            </a:r>
          </a:p>
        </p:txBody>
      </p:sp>
      <p:pic>
        <p:nvPicPr>
          <p:cNvPr id="43" name="Рисунок 45" descr="Диаграмма с подъемом">
            <a:extLst>
              <a:ext uri="{FF2B5EF4-FFF2-40B4-BE49-F238E27FC236}">
                <a16:creationId xmlns:a16="http://schemas.microsoft.com/office/drawing/2014/main" id="{7C276F4C-581B-4D39-8351-F9D49B718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216" y="56916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Прямоугольник: один усеченный угол 43">
            <a:extLst>
              <a:ext uri="{FF2B5EF4-FFF2-40B4-BE49-F238E27FC236}">
                <a16:creationId xmlns:a16="http://schemas.microsoft.com/office/drawing/2014/main" id="{8247A802-C073-47BE-89BB-71EEE9B42244}"/>
              </a:ext>
            </a:extLst>
          </p:cNvPr>
          <p:cNvSpPr/>
          <p:nvPr/>
        </p:nvSpPr>
        <p:spPr>
          <a:xfrm>
            <a:off x="6620233" y="425275"/>
            <a:ext cx="5408613" cy="1247775"/>
          </a:xfrm>
          <a:prstGeom prst="snip1Rect">
            <a:avLst/>
          </a:prstGeom>
          <a:noFill/>
          <a:ln>
            <a:solidFill>
              <a:srgbClr val="5816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5" name="TextBox 44">
            <a:extLst>
              <a:ext uri="{FF2B5EF4-FFF2-40B4-BE49-F238E27FC236}">
                <a16:creationId xmlns:a16="http://schemas.microsoft.com/office/drawing/2014/main" id="{9C54FE55-44B5-46E6-BA99-9A2C38FC4E74}"/>
              </a:ext>
            </a:extLst>
          </p:cNvPr>
          <p:cNvSpPr txBox="1"/>
          <p:nvPr/>
        </p:nvSpPr>
        <p:spPr>
          <a:xfrm>
            <a:off x="327025" y="5542349"/>
            <a:ext cx="8380017" cy="338554"/>
          </a:xfrm>
          <a:prstGeom prst="rect">
            <a:avLst/>
          </a:prstGeom>
          <a:noFill/>
        </p:spPr>
        <p:txBody>
          <a:bodyPr wrap="square" rtlCol="0">
            <a:spAutoFit/>
          </a:bodyPr>
          <a:lstStyle/>
          <a:p>
            <a:r>
              <a:rPr lang="en-US" sz="1600" dirty="0">
                <a:latin typeface="Ubuntu" panose="020B0504030602030204" pitchFamily="34" charset="0"/>
              </a:rPr>
              <a:t>Discount depreciation factor for property</a:t>
            </a:r>
            <a:r>
              <a:rPr lang="ru-RU" sz="1600" dirty="0">
                <a:latin typeface="Ubuntu" panose="020B0504030602030204" pitchFamily="34" charset="0"/>
              </a:rPr>
              <a:t> (2)</a:t>
            </a:r>
          </a:p>
        </p:txBody>
      </p:sp>
      <p:pic>
        <p:nvPicPr>
          <p:cNvPr id="47" name="Рисунок 46" descr="Изображение выглядит как рисунок&#10;&#10;Автоматически созданное описание">
            <a:extLst>
              <a:ext uri="{FF2B5EF4-FFF2-40B4-BE49-F238E27FC236}">
                <a16:creationId xmlns:a16="http://schemas.microsoft.com/office/drawing/2014/main" id="{AB0C1901-D0C8-4B49-A386-0A604851A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15" y="2144085"/>
            <a:ext cx="11644369" cy="2438611"/>
          </a:xfrm>
          <a:prstGeom prst="rect">
            <a:avLst/>
          </a:prstGeom>
        </p:spPr>
      </p:pic>
      <p:grpSp>
        <p:nvGrpSpPr>
          <p:cNvPr id="48" name="Группа 3">
            <a:extLst>
              <a:ext uri="{FF2B5EF4-FFF2-40B4-BE49-F238E27FC236}">
                <a16:creationId xmlns:a16="http://schemas.microsoft.com/office/drawing/2014/main" id="{75DED973-8C2F-46E9-A24B-B6EBC6F8F342}"/>
              </a:ext>
            </a:extLst>
          </p:cNvPr>
          <p:cNvGrpSpPr>
            <a:grpSpLocks/>
          </p:cNvGrpSpPr>
          <p:nvPr/>
        </p:nvGrpSpPr>
        <p:grpSpPr bwMode="auto">
          <a:xfrm>
            <a:off x="1189682" y="2092374"/>
            <a:ext cx="1022308" cy="896680"/>
            <a:chOff x="45676" y="1887567"/>
            <a:chExt cx="1022712" cy="896679"/>
          </a:xfrm>
        </p:grpSpPr>
        <p:pic>
          <p:nvPicPr>
            <p:cNvPr id="49" name="Рисунок 4">
              <a:extLst>
                <a:ext uri="{FF2B5EF4-FFF2-40B4-BE49-F238E27FC236}">
                  <a16:creationId xmlns:a16="http://schemas.microsoft.com/office/drawing/2014/main" id="{E5133BE5-13B1-461C-A3FA-A5D8B5B4D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13" y="1887567"/>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1">
              <a:extLst>
                <a:ext uri="{FF2B5EF4-FFF2-40B4-BE49-F238E27FC236}">
                  <a16:creationId xmlns:a16="http://schemas.microsoft.com/office/drawing/2014/main" id="{272048BA-8AFD-48C7-AC2E-016F79AC3235}"/>
                </a:ext>
              </a:extLst>
            </p:cNvPr>
            <p:cNvSpPr txBox="1">
              <a:spLocks noChangeArrowheads="1"/>
            </p:cNvSpPr>
            <p:nvPr/>
          </p:nvSpPr>
          <p:spPr bwMode="auto">
            <a:xfrm>
              <a:off x="45676" y="2538025"/>
              <a:ext cx="9992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latin typeface="Ubuntu" panose="020B0504030602030204" pitchFamily="34" charset="0"/>
                </a:rPr>
                <a:t>PROFIT TAX</a:t>
              </a:r>
              <a:endParaRPr lang="ru-RU" altLang="ru-RU" sz="1000" b="1" dirty="0">
                <a:latin typeface="Ubuntu" panose="020B0504030602030204" pitchFamily="34" charset="0"/>
              </a:endParaRPr>
            </a:p>
          </p:txBody>
        </p:sp>
      </p:grpSp>
      <p:grpSp>
        <p:nvGrpSpPr>
          <p:cNvPr id="51" name="Группа 4">
            <a:extLst>
              <a:ext uri="{FF2B5EF4-FFF2-40B4-BE49-F238E27FC236}">
                <a16:creationId xmlns:a16="http://schemas.microsoft.com/office/drawing/2014/main" id="{2032779F-354E-41F6-A3E5-9A49805410B9}"/>
              </a:ext>
            </a:extLst>
          </p:cNvPr>
          <p:cNvGrpSpPr>
            <a:grpSpLocks/>
          </p:cNvGrpSpPr>
          <p:nvPr/>
        </p:nvGrpSpPr>
        <p:grpSpPr bwMode="auto">
          <a:xfrm>
            <a:off x="3160070" y="2046337"/>
            <a:ext cx="935038" cy="950654"/>
            <a:chOff x="1504950" y="1833592"/>
            <a:chExt cx="934895" cy="950654"/>
          </a:xfrm>
        </p:grpSpPr>
        <p:pic>
          <p:nvPicPr>
            <p:cNvPr id="52" name="Рисунок 17">
              <a:extLst>
                <a:ext uri="{FF2B5EF4-FFF2-40B4-BE49-F238E27FC236}">
                  <a16:creationId xmlns:a16="http://schemas.microsoft.com/office/drawing/2014/main" id="{71874038-F887-4ACA-BC38-888128F781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950" y="1833592"/>
              <a:ext cx="93489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22">
              <a:extLst>
                <a:ext uri="{FF2B5EF4-FFF2-40B4-BE49-F238E27FC236}">
                  <a16:creationId xmlns:a16="http://schemas.microsoft.com/office/drawing/2014/main" id="{C87669E5-6CE1-4336-A9C5-018859C41BE9}"/>
                </a:ext>
              </a:extLst>
            </p:cNvPr>
            <p:cNvSpPr txBox="1">
              <a:spLocks noChangeArrowheads="1"/>
            </p:cNvSpPr>
            <p:nvPr/>
          </p:nvSpPr>
          <p:spPr bwMode="auto">
            <a:xfrm>
              <a:off x="1528525" y="2538025"/>
              <a:ext cx="9044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latin typeface="Ubuntu" panose="020B0504030602030204" pitchFamily="34" charset="0"/>
                </a:rPr>
                <a:t>LAND TAX</a:t>
              </a:r>
              <a:endParaRPr lang="ru-RU" altLang="ru-RU" sz="1000" b="1" dirty="0">
                <a:latin typeface="Ubuntu" panose="020B0504030602030204" pitchFamily="34" charset="0"/>
              </a:endParaRPr>
            </a:p>
          </p:txBody>
        </p:sp>
      </p:grpSp>
      <p:grpSp>
        <p:nvGrpSpPr>
          <p:cNvPr id="54" name="Группа 7">
            <a:extLst>
              <a:ext uri="{FF2B5EF4-FFF2-40B4-BE49-F238E27FC236}">
                <a16:creationId xmlns:a16="http://schemas.microsoft.com/office/drawing/2014/main" id="{6B4C344F-6337-4313-AA8C-80FBE6205F66}"/>
              </a:ext>
            </a:extLst>
          </p:cNvPr>
          <p:cNvGrpSpPr>
            <a:grpSpLocks/>
          </p:cNvGrpSpPr>
          <p:nvPr/>
        </p:nvGrpSpPr>
        <p:grpSpPr bwMode="auto">
          <a:xfrm>
            <a:off x="7975600" y="2043164"/>
            <a:ext cx="1074094" cy="1096688"/>
            <a:chOff x="2723426" y="1844777"/>
            <a:chExt cx="1073930" cy="1096950"/>
          </a:xfrm>
        </p:grpSpPr>
        <p:pic>
          <p:nvPicPr>
            <p:cNvPr id="55" name="Рисунок 23" descr="Изображение выглядит как знак&#10;&#10;Автоматически созданное описание">
              <a:extLst>
                <a:ext uri="{FF2B5EF4-FFF2-40B4-BE49-F238E27FC236}">
                  <a16:creationId xmlns:a16="http://schemas.microsoft.com/office/drawing/2014/main" id="{B1F0AFA1-02C3-40A1-928B-369C37A380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3084" y="1844777"/>
              <a:ext cx="873649" cy="87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23">
              <a:extLst>
                <a:ext uri="{FF2B5EF4-FFF2-40B4-BE49-F238E27FC236}">
                  <a16:creationId xmlns:a16="http://schemas.microsoft.com/office/drawing/2014/main" id="{3EB4BD64-6000-4258-BF86-49FCC3A4D1C6}"/>
                </a:ext>
              </a:extLst>
            </p:cNvPr>
            <p:cNvSpPr txBox="1">
              <a:spLocks noChangeArrowheads="1"/>
            </p:cNvSpPr>
            <p:nvPr/>
          </p:nvSpPr>
          <p:spPr bwMode="auto">
            <a:xfrm>
              <a:off x="2723426" y="2541521"/>
              <a:ext cx="1073930" cy="4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latin typeface="Ubuntu" panose="020B0504030602030204" pitchFamily="34" charset="0"/>
                </a:rPr>
                <a:t>PROPERTY TAX</a:t>
              </a:r>
              <a:endParaRPr lang="ru-RU" altLang="ru-RU" sz="1000" b="1" dirty="0">
                <a:latin typeface="Ubuntu" panose="020B0504030602030204" pitchFamily="34" charset="0"/>
              </a:endParaRPr>
            </a:p>
          </p:txBody>
        </p:sp>
      </p:grpSp>
      <p:grpSp>
        <p:nvGrpSpPr>
          <p:cNvPr id="57" name="Группа 16">
            <a:extLst>
              <a:ext uri="{FF2B5EF4-FFF2-40B4-BE49-F238E27FC236}">
                <a16:creationId xmlns:a16="http://schemas.microsoft.com/office/drawing/2014/main" id="{B14017D3-13F3-4EA0-9DA1-2BC27420F33F}"/>
              </a:ext>
            </a:extLst>
          </p:cNvPr>
          <p:cNvGrpSpPr>
            <a:grpSpLocks/>
          </p:cNvGrpSpPr>
          <p:nvPr/>
        </p:nvGrpSpPr>
        <p:grpSpPr bwMode="auto">
          <a:xfrm>
            <a:off x="9967184" y="2060626"/>
            <a:ext cx="1074094" cy="1096688"/>
            <a:chOff x="4174047" y="1844034"/>
            <a:chExt cx="1074094" cy="1096950"/>
          </a:xfrm>
        </p:grpSpPr>
        <p:pic>
          <p:nvPicPr>
            <p:cNvPr id="58" name="Рисунок 27" descr="Изображение выглядит как ручная тележка&#10;&#10;Автоматически созданное описание">
              <a:extLst>
                <a:ext uri="{FF2B5EF4-FFF2-40B4-BE49-F238E27FC236}">
                  <a16:creationId xmlns:a16="http://schemas.microsoft.com/office/drawing/2014/main" id="{C4E50188-E421-4105-99F7-052BB3EACB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8432" y="1844034"/>
              <a:ext cx="8810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24">
              <a:extLst>
                <a:ext uri="{FF2B5EF4-FFF2-40B4-BE49-F238E27FC236}">
                  <a16:creationId xmlns:a16="http://schemas.microsoft.com/office/drawing/2014/main" id="{CA6C2B84-776E-4D0C-9B06-A771648E4EA8}"/>
                </a:ext>
              </a:extLst>
            </p:cNvPr>
            <p:cNvSpPr txBox="1">
              <a:spLocks noChangeArrowheads="1"/>
            </p:cNvSpPr>
            <p:nvPr/>
          </p:nvSpPr>
          <p:spPr bwMode="auto">
            <a:xfrm>
              <a:off x="4174047" y="2540778"/>
              <a:ext cx="1074094" cy="4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latin typeface="Ubuntu" panose="020B0504030602030204" pitchFamily="34" charset="0"/>
                </a:rPr>
                <a:t>TRANSPORT TAX</a:t>
              </a:r>
              <a:endParaRPr lang="ru-RU" altLang="ru-RU" sz="1000" b="1" dirty="0">
                <a:latin typeface="Ubuntu" panose="020B0504030602030204" pitchFamily="34" charset="0"/>
              </a:endParaRPr>
            </a:p>
          </p:txBody>
        </p:sp>
      </p:grpSp>
      <p:sp>
        <p:nvSpPr>
          <p:cNvPr id="60" name="TextBox 17">
            <a:extLst>
              <a:ext uri="{FF2B5EF4-FFF2-40B4-BE49-F238E27FC236}">
                <a16:creationId xmlns:a16="http://schemas.microsoft.com/office/drawing/2014/main" id="{37EAEB00-2699-4FA7-8FD6-66F8455256B9}"/>
              </a:ext>
            </a:extLst>
          </p:cNvPr>
          <p:cNvSpPr txBox="1">
            <a:spLocks noChangeArrowheads="1"/>
          </p:cNvSpPr>
          <p:nvPr/>
        </p:nvSpPr>
        <p:spPr bwMode="auto">
          <a:xfrm>
            <a:off x="2545830" y="4149774"/>
            <a:ext cx="19334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t>DUTIES FOR DEPARTURE FROM RUSSIA AND THE COUNTRIES OF THE CUSTOMS UNION ***</a:t>
            </a:r>
            <a:endParaRPr lang="ru-RU" altLang="ru-RU" sz="1000" b="1" dirty="0"/>
          </a:p>
        </p:txBody>
      </p:sp>
      <p:sp>
        <p:nvSpPr>
          <p:cNvPr id="61" name="TextBox 31">
            <a:extLst>
              <a:ext uri="{FF2B5EF4-FFF2-40B4-BE49-F238E27FC236}">
                <a16:creationId xmlns:a16="http://schemas.microsoft.com/office/drawing/2014/main" id="{36DFD9A2-100F-49C3-9452-C4A9FB3E4264}"/>
              </a:ext>
            </a:extLst>
          </p:cNvPr>
          <p:cNvSpPr txBox="1">
            <a:spLocks noChangeArrowheads="1"/>
          </p:cNvSpPr>
          <p:nvPr/>
        </p:nvSpPr>
        <p:spPr bwMode="auto">
          <a:xfrm>
            <a:off x="7646344" y="4114849"/>
            <a:ext cx="19040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000" b="1" dirty="0"/>
              <a:t>DUTIES FOR IMPORTING TO RUSSIA AND THE COUNTRIES OF THE CUSTOMS UNION</a:t>
            </a:r>
            <a:r>
              <a:rPr lang="ru-RU" altLang="ru-RU" sz="1000" b="1" dirty="0"/>
              <a:t>***</a:t>
            </a:r>
          </a:p>
        </p:txBody>
      </p:sp>
      <p:pic>
        <p:nvPicPr>
          <p:cNvPr id="62" name="Рисунок 34" descr="Изображение выглядит как рисунок&#10;&#10;Автоматически созданное описание">
            <a:extLst>
              <a:ext uri="{FF2B5EF4-FFF2-40B4-BE49-F238E27FC236}">
                <a16:creationId xmlns:a16="http://schemas.microsoft.com/office/drawing/2014/main" id="{15823C01-6300-4A12-A2E3-D46182BBB4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7532" y="4071987"/>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Рисунок 42" descr="Изображение выглядит как рисунок&#10;&#10;Автоматически созданное описание">
            <a:extLst>
              <a:ext uri="{FF2B5EF4-FFF2-40B4-BE49-F238E27FC236}">
                <a16:creationId xmlns:a16="http://schemas.microsoft.com/office/drawing/2014/main" id="{53CFADAD-927A-48AE-8B70-6CD44B0F5D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3257" y="4086274"/>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Прямая соединительная линия 63">
            <a:extLst>
              <a:ext uri="{FF2B5EF4-FFF2-40B4-BE49-F238E27FC236}">
                <a16:creationId xmlns:a16="http://schemas.microsoft.com/office/drawing/2014/main" id="{A7B6BD5B-F2E3-40BC-9652-7C15900203AF}"/>
              </a:ext>
            </a:extLst>
          </p:cNvPr>
          <p:cNvCxnSpPr>
            <a:cxnSpLocks/>
          </p:cNvCxnSpPr>
          <p:nvPr/>
        </p:nvCxnSpPr>
        <p:spPr>
          <a:xfrm flipV="1">
            <a:off x="5030144" y="3910062"/>
            <a:ext cx="350838" cy="3317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D007DD14-426E-4FB7-B852-02CE679E44E0}"/>
              </a:ext>
            </a:extLst>
          </p:cNvPr>
          <p:cNvCxnSpPr>
            <a:cxnSpLocks/>
          </p:cNvCxnSpPr>
          <p:nvPr/>
        </p:nvCxnSpPr>
        <p:spPr>
          <a:xfrm flipH="1" flipV="1">
            <a:off x="6771632" y="3917999"/>
            <a:ext cx="352425" cy="3317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B1745A4-D695-414C-AFDB-E83E7A7C2F97}"/>
              </a:ext>
            </a:extLst>
          </p:cNvPr>
          <p:cNvSpPr txBox="1"/>
          <p:nvPr/>
        </p:nvSpPr>
        <p:spPr>
          <a:xfrm>
            <a:off x="1987964" y="2675200"/>
            <a:ext cx="280658" cy="369332"/>
          </a:xfrm>
          <a:prstGeom prst="rect">
            <a:avLst/>
          </a:prstGeom>
          <a:noFill/>
        </p:spPr>
        <p:txBody>
          <a:bodyPr wrap="square" rtlCol="0">
            <a:spAutoFit/>
          </a:bodyPr>
          <a:lstStyle/>
          <a:p>
            <a:r>
              <a:rPr lang="ru-RU" dirty="0"/>
              <a:t>*</a:t>
            </a:r>
          </a:p>
        </p:txBody>
      </p:sp>
      <p:sp>
        <p:nvSpPr>
          <p:cNvPr id="67" name="TextBox 66">
            <a:extLst>
              <a:ext uri="{FF2B5EF4-FFF2-40B4-BE49-F238E27FC236}">
                <a16:creationId xmlns:a16="http://schemas.microsoft.com/office/drawing/2014/main" id="{D8514104-FDFE-42A0-902C-4C2560A141A8}"/>
              </a:ext>
            </a:extLst>
          </p:cNvPr>
          <p:cNvSpPr txBox="1"/>
          <p:nvPr/>
        </p:nvSpPr>
        <p:spPr>
          <a:xfrm>
            <a:off x="3900600" y="2665224"/>
            <a:ext cx="112085" cy="369332"/>
          </a:xfrm>
          <a:prstGeom prst="rect">
            <a:avLst/>
          </a:prstGeom>
          <a:noFill/>
        </p:spPr>
        <p:txBody>
          <a:bodyPr wrap="square" rtlCol="0">
            <a:spAutoFit/>
          </a:bodyPr>
          <a:lstStyle/>
          <a:p>
            <a:r>
              <a:rPr lang="ru-RU"/>
              <a:t>*</a:t>
            </a:r>
          </a:p>
        </p:txBody>
      </p:sp>
      <p:sp>
        <p:nvSpPr>
          <p:cNvPr id="68" name="TextBox 67">
            <a:extLst>
              <a:ext uri="{FF2B5EF4-FFF2-40B4-BE49-F238E27FC236}">
                <a16:creationId xmlns:a16="http://schemas.microsoft.com/office/drawing/2014/main" id="{6D7F8145-2047-47C1-B7FF-49C401D56028}"/>
              </a:ext>
            </a:extLst>
          </p:cNvPr>
          <p:cNvSpPr txBox="1"/>
          <p:nvPr/>
        </p:nvSpPr>
        <p:spPr>
          <a:xfrm>
            <a:off x="8814239" y="2656413"/>
            <a:ext cx="280658" cy="369332"/>
          </a:xfrm>
          <a:prstGeom prst="rect">
            <a:avLst/>
          </a:prstGeom>
          <a:noFill/>
        </p:spPr>
        <p:txBody>
          <a:bodyPr wrap="square" rtlCol="0">
            <a:spAutoFit/>
          </a:bodyPr>
          <a:lstStyle/>
          <a:p>
            <a:r>
              <a:rPr lang="ru-RU"/>
              <a:t>*</a:t>
            </a:r>
          </a:p>
        </p:txBody>
      </p:sp>
      <p:sp>
        <p:nvSpPr>
          <p:cNvPr id="69" name="TextBox 68">
            <a:extLst>
              <a:ext uri="{FF2B5EF4-FFF2-40B4-BE49-F238E27FC236}">
                <a16:creationId xmlns:a16="http://schemas.microsoft.com/office/drawing/2014/main" id="{CCF37945-6E55-4CC1-AC17-4FB006B1A13A}"/>
              </a:ext>
            </a:extLst>
          </p:cNvPr>
          <p:cNvSpPr txBox="1"/>
          <p:nvPr/>
        </p:nvSpPr>
        <p:spPr>
          <a:xfrm>
            <a:off x="10755262" y="2689619"/>
            <a:ext cx="750937" cy="369332"/>
          </a:xfrm>
          <a:prstGeom prst="rect">
            <a:avLst/>
          </a:prstGeom>
          <a:noFill/>
        </p:spPr>
        <p:txBody>
          <a:bodyPr wrap="square" rtlCol="0">
            <a:spAutoFit/>
          </a:bodyPr>
          <a:lstStyle/>
          <a:p>
            <a:r>
              <a:rPr lang="en-US" dirty="0"/>
              <a:t> </a:t>
            </a:r>
            <a:r>
              <a:rPr lang="ru-RU" dirty="0"/>
              <a:t>**</a:t>
            </a:r>
          </a:p>
        </p:txBody>
      </p:sp>
      <p:sp>
        <p:nvSpPr>
          <p:cNvPr id="70" name="Номер слайда 3">
            <a:extLst>
              <a:ext uri="{FF2B5EF4-FFF2-40B4-BE49-F238E27FC236}">
                <a16:creationId xmlns:a16="http://schemas.microsoft.com/office/drawing/2014/main" id="{C0500334-6C76-4922-B7C2-6BA3E1C1876A}"/>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7</a:t>
            </a:fld>
            <a:endParaRPr lang="id-ID" dirty="0">
              <a:latin typeface="+mj-lt"/>
            </a:endParaRPr>
          </a:p>
        </p:txBody>
      </p:sp>
    </p:spTree>
    <p:extLst>
      <p:ext uri="{BB962C8B-B14F-4D97-AF65-F5344CB8AC3E}">
        <p14:creationId xmlns:p14="http://schemas.microsoft.com/office/powerpoint/2010/main" val="365770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9DE56EBF-153B-4B23-81F6-4A0B4F1341F1}"/>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8</a:t>
            </a:fld>
            <a:endParaRPr lang="id-ID" dirty="0">
              <a:latin typeface="+mj-lt"/>
            </a:endParaRPr>
          </a:p>
        </p:txBody>
      </p:sp>
      <p:pic>
        <p:nvPicPr>
          <p:cNvPr id="4" name="Рисунок 3">
            <a:extLst>
              <a:ext uri="{FF2B5EF4-FFF2-40B4-BE49-F238E27FC236}">
                <a16:creationId xmlns:a16="http://schemas.microsoft.com/office/drawing/2014/main" id="{B61D1B2F-B6C7-4182-88B8-CF7C6FDC8B3D}"/>
              </a:ext>
            </a:extLst>
          </p:cNvPr>
          <p:cNvPicPr>
            <a:picLocks noChangeAspect="1"/>
          </p:cNvPicPr>
          <p:nvPr/>
        </p:nvPicPr>
        <p:blipFill>
          <a:blip r:embed="rId2"/>
          <a:stretch>
            <a:fillRect/>
          </a:stretch>
        </p:blipFill>
        <p:spPr>
          <a:xfrm>
            <a:off x="0" y="7277"/>
            <a:ext cx="12192000" cy="6843445"/>
          </a:xfrm>
          <a:prstGeom prst="rect">
            <a:avLst/>
          </a:prstGeom>
        </p:spPr>
      </p:pic>
      <p:sp>
        <p:nvSpPr>
          <p:cNvPr id="5" name="Номер слайда 3">
            <a:extLst>
              <a:ext uri="{FF2B5EF4-FFF2-40B4-BE49-F238E27FC236}">
                <a16:creationId xmlns:a16="http://schemas.microsoft.com/office/drawing/2014/main" id="{64A0787B-121E-49F7-B442-1AC4E7ECE374}"/>
              </a:ext>
            </a:extLst>
          </p:cNvPr>
          <p:cNvSpPr txBox="1">
            <a:spLocks/>
          </p:cNvSpPr>
          <p:nvPr/>
        </p:nvSpPr>
        <p:spPr>
          <a:xfrm>
            <a:off x="9433624" y="6510676"/>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C067BFF-7549-437D-92AC-8DC0B6BC7899}" type="slidenum">
              <a:rPr lang="id-ID" smtClean="0">
                <a:latin typeface="+mj-lt"/>
              </a:rPr>
              <a:pPr>
                <a:defRPr/>
              </a:pPr>
              <a:t>8</a:t>
            </a:fld>
            <a:endParaRPr lang="id-ID" dirty="0">
              <a:latin typeface="+mj-lt"/>
            </a:endParaRPr>
          </a:p>
        </p:txBody>
      </p:sp>
    </p:spTree>
    <p:extLst>
      <p:ext uri="{BB962C8B-B14F-4D97-AF65-F5344CB8AC3E}">
        <p14:creationId xmlns:p14="http://schemas.microsoft.com/office/powerpoint/2010/main" val="178565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758CAF4F-6D9A-4898-8D62-FA09B19723D5}"/>
              </a:ext>
            </a:extLst>
          </p:cNvPr>
          <p:cNvSpPr/>
          <p:nvPr/>
        </p:nvSpPr>
        <p:spPr>
          <a:xfrm>
            <a:off x="8096251" y="225425"/>
            <a:ext cx="3768724" cy="6090854"/>
          </a:xfrm>
          <a:prstGeom prst="rect">
            <a:avLst/>
          </a:prstGeom>
          <a:solidFill>
            <a:srgbClr val="00D2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 name="TextBox 2">
            <a:extLst>
              <a:ext uri="{FF2B5EF4-FFF2-40B4-BE49-F238E27FC236}">
                <a16:creationId xmlns:a16="http://schemas.microsoft.com/office/drawing/2014/main" id="{A5C96278-7806-4ECD-AC0E-D74B1B21707F}"/>
              </a:ext>
            </a:extLst>
          </p:cNvPr>
          <p:cNvSpPr txBox="1"/>
          <p:nvPr/>
        </p:nvSpPr>
        <p:spPr>
          <a:xfrm>
            <a:off x="1211311" y="4484591"/>
            <a:ext cx="3528445" cy="400110"/>
          </a:xfrm>
          <a:prstGeom prst="rect">
            <a:avLst/>
          </a:prstGeom>
          <a:noFill/>
        </p:spPr>
        <p:txBody>
          <a:bodyPr wrap="square">
            <a:spAutoFit/>
          </a:bodyPr>
          <a:lstStyle/>
          <a:p>
            <a:pPr algn="just">
              <a:defRPr/>
            </a:pPr>
            <a:r>
              <a:rPr lang="en-US" sz="2000" dirty="0">
                <a:latin typeface="Calibri" panose="020F0502020204030204" pitchFamily="34" charset="0"/>
              </a:rPr>
              <a:t>List of documents</a:t>
            </a:r>
            <a:endParaRPr lang="ru-RU" sz="2000" dirty="0">
              <a:latin typeface="Calibri" panose="020F0502020204030204" pitchFamily="34" charset="0"/>
            </a:endParaRPr>
          </a:p>
        </p:txBody>
      </p:sp>
      <p:sp>
        <p:nvSpPr>
          <p:cNvPr id="4" name="TextBox 41">
            <a:extLst>
              <a:ext uri="{FF2B5EF4-FFF2-40B4-BE49-F238E27FC236}">
                <a16:creationId xmlns:a16="http://schemas.microsoft.com/office/drawing/2014/main" id="{72F48A6F-E53B-432E-B6CD-58692459F994}"/>
              </a:ext>
            </a:extLst>
          </p:cNvPr>
          <p:cNvSpPr txBox="1">
            <a:spLocks noChangeArrowheads="1"/>
          </p:cNvSpPr>
          <p:nvPr/>
        </p:nvSpPr>
        <p:spPr bwMode="auto">
          <a:xfrm>
            <a:off x="8096251" y="366588"/>
            <a:ext cx="37648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2000" b="1" dirty="0">
                <a:solidFill>
                  <a:srgbClr val="58166C"/>
                </a:solidFill>
                <a:latin typeface="Ubuntu"/>
              </a:rPr>
              <a:t>SUPERVISORY BOARD </a:t>
            </a:r>
          </a:p>
        </p:txBody>
      </p:sp>
      <p:sp>
        <p:nvSpPr>
          <p:cNvPr id="5" name="Title 4">
            <a:extLst>
              <a:ext uri="{FF2B5EF4-FFF2-40B4-BE49-F238E27FC236}">
                <a16:creationId xmlns:a16="http://schemas.microsoft.com/office/drawing/2014/main" id="{628786BE-31C6-4B8A-A2AB-4878B3472DC1}"/>
              </a:ext>
            </a:extLst>
          </p:cNvPr>
          <p:cNvSpPr txBox="1">
            <a:spLocks noChangeArrowheads="1"/>
          </p:cNvSpPr>
          <p:nvPr/>
        </p:nvSpPr>
        <p:spPr>
          <a:xfrm>
            <a:off x="224882" y="168762"/>
            <a:ext cx="6578731" cy="638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ru-RU" sz="2800" b="1" dirty="0">
                <a:solidFill>
                  <a:srgbClr val="582C5E"/>
                </a:solidFill>
              </a:rPr>
              <a:t>TO BECOME A</a:t>
            </a:r>
            <a:r>
              <a:rPr lang="ru-RU" altLang="ru-RU" sz="2800" b="1" dirty="0">
                <a:solidFill>
                  <a:srgbClr val="582C5E"/>
                </a:solidFill>
              </a:rPr>
              <a:t> </a:t>
            </a:r>
            <a:r>
              <a:rPr lang="en-US" altLang="ru-RU" sz="2800" b="1" dirty="0">
                <a:solidFill>
                  <a:srgbClr val="582C5E"/>
                </a:solidFill>
              </a:rPr>
              <a:t>RESIDENT</a:t>
            </a:r>
            <a:endParaRPr lang="id-ID" altLang="ru-RU" sz="2800" b="1" dirty="0">
              <a:solidFill>
                <a:srgbClr val="582C5E"/>
              </a:solidFill>
            </a:endParaRPr>
          </a:p>
          <a:p>
            <a:pPr>
              <a:lnSpc>
                <a:spcPct val="100000"/>
              </a:lnSpc>
            </a:pPr>
            <a:endParaRPr lang="id-ID" altLang="ru-RU" sz="2800" b="1" dirty="0">
              <a:solidFill>
                <a:srgbClr val="582C5E"/>
              </a:solidFill>
              <a:ea typeface="+mn-ea"/>
              <a:cs typeface="+mn-cs"/>
            </a:endParaRPr>
          </a:p>
        </p:txBody>
      </p:sp>
      <p:sp>
        <p:nvSpPr>
          <p:cNvPr id="7" name="TextBox 26">
            <a:extLst>
              <a:ext uri="{FF2B5EF4-FFF2-40B4-BE49-F238E27FC236}">
                <a16:creationId xmlns:a16="http://schemas.microsoft.com/office/drawing/2014/main" id="{8A7E95BF-D58F-4FCD-BCF2-0C6CA00E5AF7}"/>
              </a:ext>
            </a:extLst>
          </p:cNvPr>
          <p:cNvSpPr txBox="1">
            <a:spLocks noChangeArrowheads="1"/>
          </p:cNvSpPr>
          <p:nvPr/>
        </p:nvSpPr>
        <p:spPr bwMode="auto">
          <a:xfrm>
            <a:off x="8092352" y="2275619"/>
            <a:ext cx="3768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2000" b="1" dirty="0">
                <a:solidFill>
                  <a:srgbClr val="58166C"/>
                </a:solidFill>
                <a:latin typeface="Ubuntu"/>
              </a:rPr>
              <a:t>PROJECT PREPARATION </a:t>
            </a:r>
          </a:p>
        </p:txBody>
      </p:sp>
      <p:sp>
        <p:nvSpPr>
          <p:cNvPr id="8" name="TextBox 27">
            <a:extLst>
              <a:ext uri="{FF2B5EF4-FFF2-40B4-BE49-F238E27FC236}">
                <a16:creationId xmlns:a16="http://schemas.microsoft.com/office/drawing/2014/main" id="{5A9913F8-A38E-47C0-9E9F-92AAE9E9FDDD}"/>
              </a:ext>
            </a:extLst>
          </p:cNvPr>
          <p:cNvSpPr txBox="1">
            <a:spLocks noChangeArrowheads="1"/>
          </p:cNvSpPr>
          <p:nvPr/>
        </p:nvSpPr>
        <p:spPr bwMode="auto">
          <a:xfrm>
            <a:off x="8100147" y="4319121"/>
            <a:ext cx="3768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2000" b="1" dirty="0">
                <a:solidFill>
                  <a:srgbClr val="58166C"/>
                </a:solidFill>
                <a:latin typeface="Ubuntu"/>
              </a:rPr>
              <a:t>EXPERT COUNCIL </a:t>
            </a:r>
          </a:p>
        </p:txBody>
      </p:sp>
      <p:sp>
        <p:nvSpPr>
          <p:cNvPr id="10" name="TextBox 15">
            <a:extLst>
              <a:ext uri="{FF2B5EF4-FFF2-40B4-BE49-F238E27FC236}">
                <a16:creationId xmlns:a16="http://schemas.microsoft.com/office/drawing/2014/main" id="{BFE441CA-76BD-4275-ACC0-4A2D7ADDB4E2}"/>
              </a:ext>
            </a:extLst>
          </p:cNvPr>
          <p:cNvSpPr txBox="1">
            <a:spLocks noChangeArrowheads="1"/>
          </p:cNvSpPr>
          <p:nvPr/>
        </p:nvSpPr>
        <p:spPr bwMode="auto">
          <a:xfrm>
            <a:off x="8092352" y="892678"/>
            <a:ext cx="3768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1600" dirty="0">
                <a:solidFill>
                  <a:srgbClr val="632466"/>
                </a:solidFill>
                <a:latin typeface="Ubuntu"/>
              </a:rPr>
              <a:t>Preparation of an introductory project presentation. </a:t>
            </a:r>
          </a:p>
        </p:txBody>
      </p:sp>
      <p:sp>
        <p:nvSpPr>
          <p:cNvPr id="11" name="TextBox 30">
            <a:extLst>
              <a:ext uri="{FF2B5EF4-FFF2-40B4-BE49-F238E27FC236}">
                <a16:creationId xmlns:a16="http://schemas.microsoft.com/office/drawing/2014/main" id="{48DB29BF-9504-4BA3-9DC3-250B2250073B}"/>
              </a:ext>
            </a:extLst>
          </p:cNvPr>
          <p:cNvSpPr txBox="1">
            <a:spLocks noChangeArrowheads="1"/>
          </p:cNvSpPr>
          <p:nvPr/>
        </p:nvSpPr>
        <p:spPr bwMode="auto">
          <a:xfrm>
            <a:off x="8100148" y="2804246"/>
            <a:ext cx="37687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1600" dirty="0">
                <a:solidFill>
                  <a:srgbClr val="632466"/>
                </a:solidFill>
                <a:latin typeface="Ubuntu"/>
              </a:rPr>
              <a:t>Preparation of the company’s business plan in the form of the Ministry of Economic Development.</a:t>
            </a:r>
          </a:p>
        </p:txBody>
      </p:sp>
      <p:sp>
        <p:nvSpPr>
          <p:cNvPr id="12" name="TextBox 31">
            <a:extLst>
              <a:ext uri="{FF2B5EF4-FFF2-40B4-BE49-F238E27FC236}">
                <a16:creationId xmlns:a16="http://schemas.microsoft.com/office/drawing/2014/main" id="{EF0E187E-6577-41C8-B764-735857BB3DB4}"/>
              </a:ext>
            </a:extLst>
          </p:cNvPr>
          <p:cNvSpPr txBox="1">
            <a:spLocks noChangeArrowheads="1"/>
          </p:cNvSpPr>
          <p:nvPr/>
        </p:nvSpPr>
        <p:spPr bwMode="auto">
          <a:xfrm>
            <a:off x="8088977" y="4827359"/>
            <a:ext cx="37687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ru-RU" sz="1600" dirty="0">
                <a:solidFill>
                  <a:srgbClr val="632466"/>
                </a:solidFill>
              </a:rPr>
              <a:t>Signing of a tripartite agreement  with  Region Government represented by Governor &amp; </a:t>
            </a:r>
            <a:r>
              <a:rPr lang="en-US" altLang="ru-RU" sz="1600" dirty="0" err="1">
                <a:solidFill>
                  <a:srgbClr val="632466"/>
                </a:solidFill>
              </a:rPr>
              <a:t>Moglino</a:t>
            </a:r>
            <a:r>
              <a:rPr lang="en-US" altLang="ru-RU" sz="1600" dirty="0">
                <a:solidFill>
                  <a:srgbClr val="632466"/>
                </a:solidFill>
              </a:rPr>
              <a:t> SEZ Management  Company</a:t>
            </a:r>
            <a:endParaRPr lang="ru-RU" altLang="ru-RU" sz="1600" dirty="0">
              <a:solidFill>
                <a:srgbClr val="632466"/>
              </a:solidFill>
            </a:endParaRPr>
          </a:p>
        </p:txBody>
      </p:sp>
      <p:pic>
        <p:nvPicPr>
          <p:cNvPr id="13" name="Рисунок 17" descr="Изображение выглядит как знак&#10;&#10;Автоматически созданное описание">
            <a:extLst>
              <a:ext uri="{FF2B5EF4-FFF2-40B4-BE49-F238E27FC236}">
                <a16:creationId xmlns:a16="http://schemas.microsoft.com/office/drawing/2014/main" id="{A6028F0A-10A8-4A74-867D-21A9F65EB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63" y="4452173"/>
            <a:ext cx="595448" cy="5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Стрелка: вниз 14">
            <a:extLst>
              <a:ext uri="{FF2B5EF4-FFF2-40B4-BE49-F238E27FC236}">
                <a16:creationId xmlns:a16="http://schemas.microsoft.com/office/drawing/2014/main" id="{CFFB13A4-88FE-4678-9D90-69FD8DFF8AFA}"/>
              </a:ext>
            </a:extLst>
          </p:cNvPr>
          <p:cNvSpPr/>
          <p:nvPr/>
        </p:nvSpPr>
        <p:spPr>
          <a:xfrm>
            <a:off x="9811837" y="1736182"/>
            <a:ext cx="345548" cy="37476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2" descr="Изображение выглядит как знак, рисунок, легкий, еда&#10;&#10;Автоматически созданное описание">
            <a:extLst>
              <a:ext uri="{FF2B5EF4-FFF2-40B4-BE49-F238E27FC236}">
                <a16:creationId xmlns:a16="http://schemas.microsoft.com/office/drawing/2014/main" id="{89221A09-BAB1-4F31-ADFF-EBCBA5074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84" y="1123071"/>
            <a:ext cx="595448" cy="59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
            <a:extLst>
              <a:ext uri="{FF2B5EF4-FFF2-40B4-BE49-F238E27FC236}">
                <a16:creationId xmlns:a16="http://schemas.microsoft.com/office/drawing/2014/main" id="{6C1E7D57-111A-4312-918C-93DE364F5514}"/>
              </a:ext>
            </a:extLst>
          </p:cNvPr>
          <p:cNvSpPr txBox="1">
            <a:spLocks noChangeArrowheads="1"/>
          </p:cNvSpPr>
          <p:nvPr/>
        </p:nvSpPr>
        <p:spPr bwMode="auto">
          <a:xfrm>
            <a:off x="1211311" y="1273523"/>
            <a:ext cx="471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ru-RU" sz="2000" dirty="0"/>
              <a:t>III-V  Level of production hazards </a:t>
            </a:r>
            <a:endParaRPr lang="ru-RU" altLang="ru-RU" sz="1800" dirty="0"/>
          </a:p>
        </p:txBody>
      </p:sp>
      <p:pic>
        <p:nvPicPr>
          <p:cNvPr id="21" name="Рисунок 5" descr="Изображение выглядит как знак, рисунок, легкий&#10;&#10;Автоматически созданное описание">
            <a:extLst>
              <a:ext uri="{FF2B5EF4-FFF2-40B4-BE49-F238E27FC236}">
                <a16:creationId xmlns:a16="http://schemas.microsoft.com/office/drawing/2014/main" id="{33286520-700B-4AAA-BB16-37C47AD78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84" y="1840551"/>
            <a:ext cx="595448" cy="59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1">
            <a:extLst>
              <a:ext uri="{FF2B5EF4-FFF2-40B4-BE49-F238E27FC236}">
                <a16:creationId xmlns:a16="http://schemas.microsoft.com/office/drawing/2014/main" id="{669F83BB-08A7-4776-83DA-7F5A167996C5}"/>
              </a:ext>
            </a:extLst>
          </p:cNvPr>
          <p:cNvSpPr txBox="1">
            <a:spLocks noChangeArrowheads="1"/>
          </p:cNvSpPr>
          <p:nvPr/>
        </p:nvSpPr>
        <p:spPr bwMode="auto">
          <a:xfrm>
            <a:off x="1211311" y="1870293"/>
            <a:ext cx="4711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ru-RU" sz="2000" dirty="0"/>
              <a:t>Legal entity on the territory of Pskov district of the Pskov region</a:t>
            </a:r>
            <a:endParaRPr lang="ru-RU" altLang="ru-RU" sz="1800" dirty="0"/>
          </a:p>
        </p:txBody>
      </p:sp>
      <p:pic>
        <p:nvPicPr>
          <p:cNvPr id="23" name="Рисунок 9" descr="Изображение выглядит как легкий&#10;&#10;Автоматически созданное описание">
            <a:extLst>
              <a:ext uri="{FF2B5EF4-FFF2-40B4-BE49-F238E27FC236}">
                <a16:creationId xmlns:a16="http://schemas.microsoft.com/office/drawing/2014/main" id="{411F903F-41B1-4E7E-B735-67F504BA7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58" y="2594980"/>
            <a:ext cx="649174" cy="64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4">
            <a:extLst>
              <a:ext uri="{FF2B5EF4-FFF2-40B4-BE49-F238E27FC236}">
                <a16:creationId xmlns:a16="http://schemas.microsoft.com/office/drawing/2014/main" id="{083E4029-8E64-4C1B-870A-1C310ADA37D5}"/>
              </a:ext>
            </a:extLst>
          </p:cNvPr>
          <p:cNvSpPr txBox="1">
            <a:spLocks noChangeArrowheads="1"/>
          </p:cNvSpPr>
          <p:nvPr/>
        </p:nvSpPr>
        <p:spPr bwMode="auto">
          <a:xfrm>
            <a:off x="1211311" y="2665897"/>
            <a:ext cx="5592302"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ru-RU" sz="2000" dirty="0"/>
              <a:t>Total investments per project not less than </a:t>
            </a:r>
          </a:p>
          <a:p>
            <a:pPr>
              <a:lnSpc>
                <a:spcPct val="100000"/>
              </a:lnSpc>
              <a:spcBef>
                <a:spcPct val="0"/>
              </a:spcBef>
              <a:buNone/>
            </a:pPr>
            <a:r>
              <a:rPr lang="ru-RU" altLang="ru-RU" sz="2000" b="1" dirty="0">
                <a:solidFill>
                  <a:srgbClr val="EC6654"/>
                </a:solidFill>
              </a:rPr>
              <a:t>120 </a:t>
            </a:r>
            <a:r>
              <a:rPr lang="en-US" altLang="ru-RU" sz="2000" b="1" dirty="0">
                <a:solidFill>
                  <a:srgbClr val="EC6654"/>
                </a:solidFill>
              </a:rPr>
              <a:t>million of</a:t>
            </a:r>
            <a:r>
              <a:rPr lang="ru-RU" altLang="ru-RU" sz="2000" b="1" dirty="0">
                <a:solidFill>
                  <a:srgbClr val="EC6654"/>
                </a:solidFill>
              </a:rPr>
              <a:t> </a:t>
            </a:r>
            <a:r>
              <a:rPr lang="en-US" altLang="ru-RU" sz="2000" b="1" dirty="0">
                <a:solidFill>
                  <a:srgbClr val="EC6654"/>
                </a:solidFill>
              </a:rPr>
              <a:t> RUB</a:t>
            </a:r>
            <a:r>
              <a:rPr lang="ru-RU" altLang="ru-RU" sz="2000" dirty="0"/>
              <a:t>(</a:t>
            </a:r>
            <a:r>
              <a:rPr lang="en-US" altLang="ru-RU" sz="2000" dirty="0"/>
              <a:t>approx. </a:t>
            </a:r>
            <a:r>
              <a:rPr lang="en-US" altLang="ru-RU" sz="2000" b="1" dirty="0">
                <a:solidFill>
                  <a:srgbClr val="EC6654"/>
                </a:solidFill>
              </a:rPr>
              <a:t>$</a:t>
            </a:r>
            <a:r>
              <a:rPr lang="ru-RU" altLang="ru-RU" sz="2000" b="1" dirty="0">
                <a:solidFill>
                  <a:srgbClr val="EC6654"/>
                </a:solidFill>
              </a:rPr>
              <a:t>1 600 </a:t>
            </a:r>
            <a:r>
              <a:rPr lang="en-US" altLang="ru-RU" sz="2000" dirty="0"/>
              <a:t>k</a:t>
            </a:r>
            <a:r>
              <a:rPr lang="ru-RU" altLang="ru-RU" sz="2000" dirty="0"/>
              <a:t> )</a:t>
            </a:r>
          </a:p>
          <a:p>
            <a:pPr>
              <a:lnSpc>
                <a:spcPct val="100000"/>
              </a:lnSpc>
              <a:spcBef>
                <a:spcPct val="0"/>
              </a:spcBef>
              <a:buNone/>
            </a:pPr>
            <a:r>
              <a:rPr lang="en-US" altLang="ru-RU" sz="2000" dirty="0"/>
              <a:t>excludes intangible assets</a:t>
            </a:r>
          </a:p>
          <a:p>
            <a:pPr>
              <a:lnSpc>
                <a:spcPct val="100000"/>
              </a:lnSpc>
              <a:spcBef>
                <a:spcPct val="0"/>
              </a:spcBef>
              <a:buNone/>
            </a:pPr>
            <a:endParaRPr lang="ru-RU" altLang="ru-RU" sz="900" dirty="0"/>
          </a:p>
          <a:p>
            <a:pPr>
              <a:lnSpc>
                <a:spcPct val="100000"/>
              </a:lnSpc>
              <a:spcBef>
                <a:spcPct val="0"/>
              </a:spcBef>
              <a:buNone/>
            </a:pPr>
            <a:r>
              <a:rPr lang="ru-RU" altLang="ru-RU" sz="2000" b="1" dirty="0">
                <a:solidFill>
                  <a:srgbClr val="EC6654"/>
                </a:solidFill>
              </a:rPr>
              <a:t>40 </a:t>
            </a:r>
            <a:r>
              <a:rPr lang="en-US" altLang="ru-RU" sz="2000" b="1" dirty="0">
                <a:solidFill>
                  <a:srgbClr val="EC6654"/>
                </a:solidFill>
              </a:rPr>
              <a:t>million of RUB </a:t>
            </a:r>
            <a:r>
              <a:rPr lang="ru-RU" altLang="ru-RU" sz="2000" dirty="0"/>
              <a:t>(</a:t>
            </a:r>
            <a:r>
              <a:rPr lang="en-US" altLang="ru-RU" sz="2000" dirty="0"/>
              <a:t>approx. </a:t>
            </a:r>
            <a:r>
              <a:rPr lang="en-US" altLang="ru-RU" sz="2000" b="1" dirty="0">
                <a:solidFill>
                  <a:srgbClr val="EC6654"/>
                </a:solidFill>
              </a:rPr>
              <a:t>$548 </a:t>
            </a:r>
            <a:r>
              <a:rPr lang="en-US" altLang="ru-RU" sz="2000" dirty="0"/>
              <a:t>k</a:t>
            </a:r>
            <a:r>
              <a:rPr lang="ru-RU" altLang="ru-RU" sz="2000" dirty="0"/>
              <a:t>)</a:t>
            </a:r>
          </a:p>
          <a:p>
            <a:pPr>
              <a:lnSpc>
                <a:spcPct val="100000"/>
              </a:lnSpc>
              <a:spcBef>
                <a:spcPct val="0"/>
              </a:spcBef>
              <a:buNone/>
            </a:pPr>
            <a:r>
              <a:rPr lang="en-US" altLang="ru-RU" sz="2000" dirty="0"/>
              <a:t>within 3 years</a:t>
            </a:r>
            <a:endParaRPr lang="ru-RU" altLang="ru-RU" sz="1800" dirty="0"/>
          </a:p>
        </p:txBody>
      </p:sp>
      <p:sp>
        <p:nvSpPr>
          <p:cNvPr id="26" name="Стрелка: вниз 25">
            <a:extLst>
              <a:ext uri="{FF2B5EF4-FFF2-40B4-BE49-F238E27FC236}">
                <a16:creationId xmlns:a16="http://schemas.microsoft.com/office/drawing/2014/main" id="{9254BE06-8E4A-419B-9DE3-DBD832FD82A8}"/>
              </a:ext>
            </a:extLst>
          </p:cNvPr>
          <p:cNvSpPr/>
          <p:nvPr/>
        </p:nvSpPr>
        <p:spPr>
          <a:xfrm>
            <a:off x="9800565" y="3787800"/>
            <a:ext cx="345548" cy="37476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itle 20">
            <a:extLst>
              <a:ext uri="{FF2B5EF4-FFF2-40B4-BE49-F238E27FC236}">
                <a16:creationId xmlns:a16="http://schemas.microsoft.com/office/drawing/2014/main" id="{D8ADB24C-EA18-48C4-B08C-6010D30FFC1C}"/>
              </a:ext>
            </a:extLst>
          </p:cNvPr>
          <p:cNvSpPr txBox="1">
            <a:spLocks noChangeArrowheads="1"/>
          </p:cNvSpPr>
          <p:nvPr/>
        </p:nvSpPr>
        <p:spPr bwMode="auto">
          <a:xfrm>
            <a:off x="1211311" y="4939523"/>
            <a:ext cx="4323247" cy="93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nchor="ct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Wingdings" panose="05000000000000000000" pitchFamily="2" charset="2"/>
              <a:buChar char="ü"/>
            </a:pPr>
            <a:r>
              <a:rPr lang="en-US" altLang="ru-RU" sz="1100" dirty="0">
                <a:ea typeface="Source Sans Pro ExtraLight" panose="020B0303030403020204" pitchFamily="34" charset="0"/>
                <a:cs typeface="Source Sans Pro ExtraLight" panose="020B0303030403020204" pitchFamily="34" charset="0"/>
              </a:rPr>
              <a:t>Investor’s application  form,</a:t>
            </a:r>
          </a:p>
          <a:p>
            <a:pPr>
              <a:lnSpc>
                <a:spcPct val="100000"/>
              </a:lnSpc>
              <a:spcBef>
                <a:spcPct val="0"/>
              </a:spcBef>
              <a:buFont typeface="Wingdings" panose="05000000000000000000" pitchFamily="2" charset="2"/>
              <a:buChar char="ü"/>
            </a:pPr>
            <a:r>
              <a:rPr lang="en-US" altLang="ru-RU" sz="1100" dirty="0">
                <a:ea typeface="Source Sans Pro ExtraLight" panose="020B0303030403020204" pitchFamily="34" charset="0"/>
                <a:cs typeface="Source Sans Pro ExtraLight" panose="020B0303030403020204" pitchFamily="34" charset="0"/>
              </a:rPr>
              <a:t>Business plan,</a:t>
            </a:r>
          </a:p>
          <a:p>
            <a:pPr>
              <a:lnSpc>
                <a:spcPct val="100000"/>
              </a:lnSpc>
              <a:spcBef>
                <a:spcPct val="0"/>
              </a:spcBef>
              <a:buFont typeface="Wingdings" panose="05000000000000000000" pitchFamily="2" charset="2"/>
              <a:buChar char="ü"/>
            </a:pPr>
            <a:r>
              <a:rPr lang="en-US" altLang="ru-RU" sz="1100" dirty="0">
                <a:ea typeface="Source Sans Pro ExtraLight" panose="020B0303030403020204" pitchFamily="34" charset="0"/>
                <a:cs typeface="Source Sans Pro ExtraLight" panose="020B0303030403020204" pitchFamily="34" charset="0"/>
              </a:rPr>
              <a:t>Copies of documents of incorporation,</a:t>
            </a:r>
          </a:p>
          <a:p>
            <a:pPr>
              <a:lnSpc>
                <a:spcPct val="100000"/>
              </a:lnSpc>
              <a:spcBef>
                <a:spcPct val="0"/>
              </a:spcBef>
              <a:buFont typeface="Wingdings" panose="05000000000000000000" pitchFamily="2" charset="2"/>
              <a:buChar char="ü"/>
            </a:pPr>
            <a:r>
              <a:rPr lang="en-US" altLang="ru-RU" sz="1100" dirty="0">
                <a:ea typeface="Source Sans Pro ExtraLight" panose="020B0303030403020204" pitchFamily="34" charset="0"/>
                <a:cs typeface="Source Sans Pro ExtraLight" panose="020B0303030403020204" pitchFamily="34" charset="0"/>
              </a:rPr>
              <a:t>Copy of certificate of state registration of legal person,</a:t>
            </a:r>
          </a:p>
          <a:p>
            <a:pPr>
              <a:lnSpc>
                <a:spcPct val="100000"/>
              </a:lnSpc>
              <a:spcBef>
                <a:spcPct val="0"/>
              </a:spcBef>
              <a:buFont typeface="Wingdings" panose="05000000000000000000" pitchFamily="2" charset="2"/>
              <a:buChar char="ü"/>
            </a:pPr>
            <a:r>
              <a:rPr lang="en-US" altLang="ru-RU" sz="1100" dirty="0">
                <a:ea typeface="Source Sans Pro ExtraLight" panose="020B0303030403020204" pitchFamily="34" charset="0"/>
                <a:cs typeface="Source Sans Pro ExtraLight" panose="020B0303030403020204" pitchFamily="34" charset="0"/>
              </a:rPr>
              <a:t>Copy of the tax registration certificate.</a:t>
            </a:r>
            <a:endParaRPr lang="en-US" altLang="ru-RU" sz="1100" b="1" dirty="0">
              <a:cs typeface="Lato Light" pitchFamily="34" charset="0"/>
            </a:endParaRPr>
          </a:p>
        </p:txBody>
      </p:sp>
      <p:sp>
        <p:nvSpPr>
          <p:cNvPr id="25" name="Номер слайда 3">
            <a:extLst>
              <a:ext uri="{FF2B5EF4-FFF2-40B4-BE49-F238E27FC236}">
                <a16:creationId xmlns:a16="http://schemas.microsoft.com/office/drawing/2014/main" id="{116C904D-1186-4595-B929-196629BFA8E1}"/>
              </a:ext>
            </a:extLst>
          </p:cNvPr>
          <p:cNvSpPr>
            <a:spLocks noGrp="1"/>
          </p:cNvSpPr>
          <p:nvPr>
            <p:ph type="sldNum" sz="quarter" idx="12"/>
          </p:nvPr>
        </p:nvSpPr>
        <p:spPr>
          <a:xfrm>
            <a:off x="9281224" y="6358276"/>
            <a:ext cx="2743200" cy="365125"/>
          </a:xfrm>
        </p:spPr>
        <p:txBody>
          <a:bodyPr/>
          <a:lstStyle/>
          <a:p>
            <a:pPr>
              <a:defRPr/>
            </a:pPr>
            <a:fld id="{6C067BFF-7549-437D-92AC-8DC0B6BC7899}" type="slidenum">
              <a:rPr lang="id-ID" smtClean="0">
                <a:latin typeface="+mj-lt"/>
              </a:rPr>
              <a:pPr>
                <a:defRPr/>
              </a:pPr>
              <a:t>9</a:t>
            </a:fld>
            <a:endParaRPr lang="id-ID" dirty="0">
              <a:latin typeface="+mj-lt"/>
            </a:endParaRPr>
          </a:p>
        </p:txBody>
      </p:sp>
      <p:sp>
        <p:nvSpPr>
          <p:cNvPr id="30" name="Прямоугольник 29">
            <a:extLst>
              <a:ext uri="{FF2B5EF4-FFF2-40B4-BE49-F238E27FC236}">
                <a16:creationId xmlns:a16="http://schemas.microsoft.com/office/drawing/2014/main" id="{184C9D77-17F0-4855-936A-C6E3E7CBEF62}"/>
              </a:ext>
            </a:extLst>
          </p:cNvPr>
          <p:cNvSpPr/>
          <p:nvPr/>
        </p:nvSpPr>
        <p:spPr>
          <a:xfrm>
            <a:off x="330924" y="1095912"/>
            <a:ext cx="7228719" cy="747222"/>
          </a:xfrm>
          <a:prstGeom prst="rect">
            <a:avLst/>
          </a:prstGeom>
          <a:no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a:extLst>
              <a:ext uri="{FF2B5EF4-FFF2-40B4-BE49-F238E27FC236}">
                <a16:creationId xmlns:a16="http://schemas.microsoft.com/office/drawing/2014/main" id="{D58078DA-DBF9-4E85-96A4-FBB4F714935D}"/>
              </a:ext>
            </a:extLst>
          </p:cNvPr>
          <p:cNvSpPr/>
          <p:nvPr/>
        </p:nvSpPr>
        <p:spPr>
          <a:xfrm>
            <a:off x="330924" y="1882365"/>
            <a:ext cx="7228719" cy="747222"/>
          </a:xfrm>
          <a:prstGeom prst="rect">
            <a:avLst/>
          </a:prstGeom>
          <a:no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a:extLst>
              <a:ext uri="{FF2B5EF4-FFF2-40B4-BE49-F238E27FC236}">
                <a16:creationId xmlns:a16="http://schemas.microsoft.com/office/drawing/2014/main" id="{6D700DA5-1AFF-4057-B44D-7B2F0981B4EB}"/>
              </a:ext>
            </a:extLst>
          </p:cNvPr>
          <p:cNvSpPr/>
          <p:nvPr/>
        </p:nvSpPr>
        <p:spPr>
          <a:xfrm>
            <a:off x="330923" y="2661148"/>
            <a:ext cx="7228719" cy="1692770"/>
          </a:xfrm>
          <a:prstGeom prst="rect">
            <a:avLst/>
          </a:prstGeom>
          <a:no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a:extLst>
              <a:ext uri="{FF2B5EF4-FFF2-40B4-BE49-F238E27FC236}">
                <a16:creationId xmlns:a16="http://schemas.microsoft.com/office/drawing/2014/main" id="{63FAD9A9-AE4D-49AE-B7BA-DD3CFA7BE227}"/>
              </a:ext>
            </a:extLst>
          </p:cNvPr>
          <p:cNvSpPr/>
          <p:nvPr/>
        </p:nvSpPr>
        <p:spPr>
          <a:xfrm>
            <a:off x="330922" y="4403585"/>
            <a:ext cx="7228719" cy="1924766"/>
          </a:xfrm>
          <a:prstGeom prst="rect">
            <a:avLst/>
          </a:prstGeom>
          <a:noFill/>
          <a:ln>
            <a:solidFill>
              <a:srgbClr val="5C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18859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975</Words>
  <Application>Microsoft Office PowerPoint</Application>
  <PresentationFormat>Широкоэкранный</PresentationFormat>
  <Paragraphs>224</Paragraphs>
  <Slides>12</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Calibri Light</vt:lpstr>
      <vt:lpstr>inherit</vt:lpstr>
      <vt:lpstr>Ubuntu</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BENEFITS FOR RESIDENTS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Валентина Борисова</dc:creator>
  <cp:lastModifiedBy>Алексей Синицын</cp:lastModifiedBy>
  <cp:revision>118</cp:revision>
  <cp:lastPrinted>2019-12-06T07:35:10Z</cp:lastPrinted>
  <dcterms:created xsi:type="dcterms:W3CDTF">2019-10-23T10:45:54Z</dcterms:created>
  <dcterms:modified xsi:type="dcterms:W3CDTF">2020-10-19T08:14:36Z</dcterms:modified>
</cp:coreProperties>
</file>